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328" r:id="rId2"/>
    <p:sldId id="991" r:id="rId3"/>
    <p:sldId id="1006" r:id="rId4"/>
    <p:sldId id="994" r:id="rId5"/>
    <p:sldId id="995" r:id="rId6"/>
    <p:sldId id="996" r:id="rId7"/>
    <p:sldId id="1007" r:id="rId8"/>
    <p:sldId id="997" r:id="rId9"/>
    <p:sldId id="998" r:id="rId10"/>
    <p:sldId id="989" r:id="rId11"/>
    <p:sldId id="1008" r:id="rId12"/>
    <p:sldId id="1009" r:id="rId13"/>
    <p:sldId id="1011" r:id="rId14"/>
    <p:sldId id="1012" r:id="rId15"/>
    <p:sldId id="1010" r:id="rId16"/>
    <p:sldId id="1013" r:id="rId17"/>
    <p:sldId id="986" r:id="rId18"/>
    <p:sldId id="987" r:id="rId19"/>
    <p:sldId id="1000" r:id="rId20"/>
    <p:sldId id="1001" r:id="rId21"/>
    <p:sldId id="1003" r:id="rId22"/>
    <p:sldId id="1004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SU, LT [AAE]" initials="HL[" lastIdx="1" clrIdx="0">
    <p:extLst>
      <p:ext uri="{19B8F6BF-5375-455C-9EA6-DF929625EA0E}">
        <p15:presenceInfo xmlns:p15="http://schemas.microsoft.com/office/powerpoint/2012/main" userId="HSU, LT [AAE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FBF00"/>
    <a:srgbClr val="FF00FF"/>
    <a:srgbClr val="FFFF00"/>
    <a:srgbClr val="FFCCFF"/>
    <a:srgbClr val="33CCFF"/>
    <a:srgbClr val="00FF00"/>
    <a:srgbClr val="CC00CC"/>
    <a:srgbClr val="33CC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6349" autoAdjust="0"/>
  </p:normalViewPr>
  <p:slideViewPr>
    <p:cSldViewPr snapToGrid="0">
      <p:cViewPr varScale="1">
        <p:scale>
          <a:sx n="147" d="100"/>
          <a:sy n="147" d="100"/>
        </p:scale>
        <p:origin x="804" y="10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5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C228C-D218-495D-A886-42F7DDB9C1A7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0BF8D-4A40-4C2C-BEC7-DBCA88EC76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58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D1E2F-BBAD-924A-9415-F9ADD5387FA4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CF019-A9A4-F541-B5AA-44003FB8F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20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CF019-A9A4-F541-B5AA-44003FB8F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7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963720"/>
            <a:ext cx="8248650" cy="1413794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F7BA62-4CE2-48E1-AD5A-AD8D65D44F0C}"/>
              </a:ext>
            </a:extLst>
          </p:cNvPr>
          <p:cNvCxnSpPr>
            <a:cxnSpLocks/>
          </p:cNvCxnSpPr>
          <p:nvPr userDrawn="1"/>
        </p:nvCxnSpPr>
        <p:spPr>
          <a:xfrm>
            <a:off x="1377998" y="3220398"/>
            <a:ext cx="63546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89FBF722-A205-42FE-9DE1-31909D4BA54D}"/>
              </a:ext>
            </a:extLst>
          </p:cNvPr>
          <p:cNvSpPr/>
          <p:nvPr userDrawn="1"/>
        </p:nvSpPr>
        <p:spPr>
          <a:xfrm>
            <a:off x="4641373" y="-1"/>
            <a:ext cx="2093661" cy="321617"/>
          </a:xfrm>
          <a:prstGeom prst="trapezoid">
            <a:avLst>
              <a:gd name="adj" fmla="val 104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aelogo">
            <a:extLst>
              <a:ext uri="{FF2B5EF4-FFF2-40B4-BE49-F238E27FC236}">
                <a16:creationId xmlns:a16="http://schemas.microsoft.com/office/drawing/2014/main" id="{FA5753F5-0EC6-4704-91A8-EF63FCEFB1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89" y="27394"/>
            <a:ext cx="1904750" cy="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149C9-D594-44B8-8210-A5C949DCB9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42" y="50485"/>
            <a:ext cx="2104130" cy="406148"/>
          </a:xfrm>
          <a:prstGeom prst="rect">
            <a:avLst/>
          </a:prstGeom>
        </p:spPr>
      </p:pic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>
          <a:xfrm>
            <a:off x="447675" y="3342667"/>
            <a:ext cx="8248650" cy="939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4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963720"/>
            <a:ext cx="8248650" cy="141379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F7BA62-4CE2-48E1-AD5A-AD8D65D44F0C}"/>
              </a:ext>
            </a:extLst>
          </p:cNvPr>
          <p:cNvCxnSpPr>
            <a:cxnSpLocks/>
          </p:cNvCxnSpPr>
          <p:nvPr userDrawn="1"/>
        </p:nvCxnSpPr>
        <p:spPr>
          <a:xfrm>
            <a:off x="503926" y="3220398"/>
            <a:ext cx="635461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rapezoid 10">
            <a:extLst>
              <a:ext uri="{FF2B5EF4-FFF2-40B4-BE49-F238E27FC236}">
                <a16:creationId xmlns:a16="http://schemas.microsoft.com/office/drawing/2014/main" id="{89FBF722-A205-42FE-9DE1-31909D4BA54D}"/>
              </a:ext>
            </a:extLst>
          </p:cNvPr>
          <p:cNvSpPr/>
          <p:nvPr userDrawn="1"/>
        </p:nvSpPr>
        <p:spPr>
          <a:xfrm>
            <a:off x="4641373" y="-1"/>
            <a:ext cx="2093661" cy="321617"/>
          </a:xfrm>
          <a:prstGeom prst="trapezoid">
            <a:avLst>
              <a:gd name="adj" fmla="val 104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2" descr="aaelogo">
            <a:extLst>
              <a:ext uri="{FF2B5EF4-FFF2-40B4-BE49-F238E27FC236}">
                <a16:creationId xmlns:a16="http://schemas.microsoft.com/office/drawing/2014/main" id="{FA5753F5-0EC6-4704-91A8-EF63FCEFB1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89" y="27394"/>
            <a:ext cx="1904750" cy="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149C9-D594-44B8-8210-A5C949DCB9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42" y="50485"/>
            <a:ext cx="2104130" cy="406148"/>
          </a:xfrm>
          <a:prstGeom prst="rect">
            <a:avLst/>
          </a:prstGeom>
        </p:spPr>
      </p:pic>
      <p:sp>
        <p:nvSpPr>
          <p:cNvPr id="13" name="文字版面配置區 12"/>
          <p:cNvSpPr>
            <a:spLocks noGrp="1"/>
          </p:cNvSpPr>
          <p:nvPr>
            <p:ph type="body" sz="quarter" idx="10"/>
          </p:nvPr>
        </p:nvSpPr>
        <p:spPr>
          <a:xfrm>
            <a:off x="447675" y="3342667"/>
            <a:ext cx="8248650" cy="9398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zh-TW" altLang="en-US" dirty="0"/>
              <a:t>編輯母片文字樣式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516" y="4906687"/>
            <a:ext cx="959874" cy="223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9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 template1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062507"/>
            <a:ext cx="8606844" cy="3747752"/>
          </a:xfrm>
        </p:spPr>
        <p:txBody>
          <a:bodyPr/>
          <a:lstStyle>
            <a:lvl1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" y="4894258"/>
            <a:ext cx="2057400" cy="223225"/>
          </a:xfrm>
        </p:spPr>
        <p:txBody>
          <a:bodyPr/>
          <a:lstStyle/>
          <a:p>
            <a:fld id="{94A9DFBF-4FBC-41B8-AE06-A6E4BE01C22C}" type="datetime1">
              <a:rPr lang="en-US" smtClean="0"/>
              <a:t>8/31/2021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5846" y="4863850"/>
            <a:ext cx="2618154" cy="284042"/>
          </a:xfrm>
          <a:prstGeom prst="rect">
            <a:avLst/>
          </a:prstGeom>
        </p:spPr>
      </p:pic>
      <p:sp>
        <p:nvSpPr>
          <p:cNvPr id="18" name="Trapezoid 17">
            <a:extLst>
              <a:ext uri="{FF2B5EF4-FFF2-40B4-BE49-F238E27FC236}">
                <a16:creationId xmlns:a16="http://schemas.microsoft.com/office/drawing/2014/main" id="{7AC98031-2E2D-433C-A9BA-B0334A2F99C2}"/>
              </a:ext>
            </a:extLst>
          </p:cNvPr>
          <p:cNvSpPr/>
          <p:nvPr userDrawn="1"/>
        </p:nvSpPr>
        <p:spPr>
          <a:xfrm>
            <a:off x="4641373" y="-1"/>
            <a:ext cx="2093661" cy="321617"/>
          </a:xfrm>
          <a:prstGeom prst="trapezoid">
            <a:avLst>
              <a:gd name="adj" fmla="val 1041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aaelogo">
            <a:extLst>
              <a:ext uri="{FF2B5EF4-FFF2-40B4-BE49-F238E27FC236}">
                <a16:creationId xmlns:a16="http://schemas.microsoft.com/office/drawing/2014/main" id="{05F91851-798E-4B23-9928-AD471F92AB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89" y="27394"/>
            <a:ext cx="1904750" cy="43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12E317-BCAF-4FE2-8E40-DFB2AD61027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042" y="50485"/>
            <a:ext cx="2104130" cy="40614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8516" y="4906687"/>
            <a:ext cx="959874" cy="2232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509586"/>
            <a:ext cx="8606844" cy="516556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98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28C9D-0F09-46C1-8302-6260FEA13FC4}" type="datetimeFigureOut">
              <a:rPr lang="en-US" smtClean="0"/>
              <a:t>8/31/2021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C65A-761D-4FFA-AE33-AC50FACBC5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3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700" y="654276"/>
            <a:ext cx="8248650" cy="1413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2071687"/>
            <a:ext cx="8248650" cy="256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670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66FBDBF-6BDE-4472-A2D8-DC5C6148C16A}" type="datetime1">
              <a:rPr lang="en-US" smtClean="0"/>
              <a:t>8/31/2021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2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7B873C-A46E-4878-A014-BF36A57BE6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99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  <p:sldLayoutId id="2147483666" r:id="rId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A5002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&gt;"/>
        <a:defRPr sz="2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towardsdatascience.com/a-star-a-search-algorithm-eb495fb156b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7" Type="http://schemas.openxmlformats.org/officeDocument/2006/relationships/image" Target="../media/image22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70.png"/><Relationship Id="rId4" Type="http://schemas.openxmlformats.org/officeDocument/2006/relationships/image" Target="../media/image6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418353"/>
            <a:ext cx="8248650" cy="29591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dirty="0"/>
              <a:t>ENG1003 Freshman Seminar for Engineering</a:t>
            </a:r>
            <a:br>
              <a:rPr lang="en-US" altLang="zh-CN" sz="2800" dirty="0"/>
            </a:br>
            <a:r>
              <a:rPr lang="en-US" altLang="zh-TW" sz="2800" dirty="0"/>
              <a:t>AAE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>Design of Path Planning Algorithm for Aircraft Operation</a:t>
            </a:r>
            <a:br>
              <a:rPr lang="en-US" altLang="zh-CN" sz="2800" dirty="0"/>
            </a:b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400" dirty="0"/>
              <a:t>Week </a:t>
            </a:r>
            <a:r>
              <a:rPr lang="en-US" altLang="zh-CN" sz="2400" dirty="0" smtClean="0"/>
              <a:t>4: </a:t>
            </a:r>
            <a:r>
              <a:rPr lang="en-US" altLang="zh-CN" sz="2400" dirty="0"/>
              <a:t>Path Planning Algorithm and Python Robotics</a:t>
            </a:r>
            <a:endParaRPr lang="en-US" sz="2800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47675" y="3427486"/>
            <a:ext cx="8248650" cy="1545323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Dr </a:t>
            </a:r>
            <a:r>
              <a:rPr lang="en-US" altLang="zh-HK" dirty="0">
                <a:solidFill>
                  <a:schemeClr val="tx1"/>
                </a:solidFill>
              </a:rPr>
              <a:t>Li-Ta </a:t>
            </a:r>
            <a:r>
              <a:rPr lang="en-US" altLang="zh-HK" dirty="0" smtClean="0">
                <a:solidFill>
                  <a:schemeClr val="tx1"/>
                </a:solidFill>
              </a:rPr>
              <a:t>Hsu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and </a:t>
            </a:r>
            <a:r>
              <a:rPr lang="en-US" altLang="zh-TW" dirty="0" err="1" smtClean="0">
                <a:solidFill>
                  <a:schemeClr val="tx1"/>
                </a:solidFill>
              </a:rPr>
              <a:t>Dr</a:t>
            </a:r>
            <a:r>
              <a:rPr lang="en-US" altLang="zh-TW" dirty="0" smtClean="0">
                <a:solidFill>
                  <a:schemeClr val="tx1"/>
                </a:solidFill>
              </a:rPr>
              <a:t> Weisong Wen</a:t>
            </a:r>
            <a:endParaRPr lang="en-US" altLang="zh-HK" dirty="0">
              <a:solidFill>
                <a:schemeClr val="tx1"/>
              </a:solidFill>
            </a:endParaRPr>
          </a:p>
          <a:p>
            <a:r>
              <a:rPr lang="en-US" altLang="zh-TW" sz="2000" dirty="0">
                <a:solidFill>
                  <a:schemeClr val="tx1"/>
                </a:solidFill>
              </a:rPr>
              <a:t>Assisted by 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r>
              <a:rPr lang="en-US" altLang="zh-TW" sz="1600" dirty="0">
                <a:solidFill>
                  <a:schemeClr val="tx1"/>
                </a:solidFill>
              </a:rPr>
              <a:t>Man </a:t>
            </a:r>
            <a:r>
              <a:rPr lang="en-US" altLang="zh-TW" sz="1600" dirty="0" err="1">
                <a:solidFill>
                  <a:schemeClr val="tx1"/>
                </a:solidFill>
              </a:rPr>
              <a:t>Hei</a:t>
            </a:r>
            <a:r>
              <a:rPr lang="en-US" altLang="zh-TW" sz="1600" dirty="0">
                <a:solidFill>
                  <a:schemeClr val="tx1"/>
                </a:solidFill>
              </a:rPr>
              <a:t> CHENG (Melvin</a:t>
            </a:r>
            <a:r>
              <a:rPr lang="en-US" altLang="zh-TW" sz="1600" dirty="0" smtClean="0">
                <a:solidFill>
                  <a:schemeClr val="tx1"/>
                </a:solidFill>
              </a:rPr>
              <a:t>), </a:t>
            </a:r>
            <a:r>
              <a:rPr lang="en-HK" altLang="zh-TW" sz="1600" dirty="0">
                <a:solidFill>
                  <a:schemeClr val="tx1"/>
                </a:solidFill>
              </a:rPr>
              <a:t>Miss </a:t>
            </a:r>
            <a:r>
              <a:rPr lang="en-HK" altLang="zh-TW" sz="1600" dirty="0" err="1">
                <a:solidFill>
                  <a:schemeClr val="tx1"/>
                </a:solidFill>
              </a:rPr>
              <a:t>Hiu</a:t>
            </a:r>
            <a:r>
              <a:rPr lang="en-HK" altLang="zh-TW" sz="1600" dirty="0">
                <a:solidFill>
                  <a:schemeClr val="tx1"/>
                </a:solidFill>
              </a:rPr>
              <a:t> Yi HO (Queenie), Miss Yan Tung LEUNG (Nikki)</a:t>
            </a: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5" descr="图片包含 游戏机, 桌子&#10;&#10;描述已自动生成">
            <a:extLst>
              <a:ext uri="{FF2B5EF4-FFF2-40B4-BE49-F238E27FC236}">
                <a16:creationId xmlns:a16="http://schemas.microsoft.com/office/drawing/2014/main" id="{488C7252-E31C-40CD-A882-9EA15E986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41" y="1092371"/>
            <a:ext cx="4997449" cy="3748087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8C1C48-A66A-4816-8FE4-4DFD8195BBC9}"/>
              </a:ext>
            </a:extLst>
          </p:cNvPr>
          <p:cNvSpPr txBox="1"/>
          <p:nvPr/>
        </p:nvSpPr>
        <p:spPr>
          <a:xfrm>
            <a:off x="7040563" y="2092644"/>
            <a:ext cx="1004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</a:rPr>
              <a:t>destination</a:t>
            </a:r>
            <a:endParaRPr lang="zh-CN" altLang="en-US" sz="1400" dirty="0">
              <a:solidFill>
                <a:srgbClr val="0000FF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FA0AC2-C067-4CD2-B541-0A610A4E6279}"/>
              </a:ext>
            </a:extLst>
          </p:cNvPr>
          <p:cNvSpPr txBox="1"/>
          <p:nvPr/>
        </p:nvSpPr>
        <p:spPr>
          <a:xfrm>
            <a:off x="5788073" y="767864"/>
            <a:ext cx="1874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rgbClr val="FF0000"/>
                </a:solidFill>
              </a:rPr>
              <a:t>Wall (obstacles) cannot be touched!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2CFF468-585F-43D3-A37C-9293CA5D4D9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6527800" y="1291084"/>
            <a:ext cx="197295" cy="360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786E6E3-7664-4837-A5E9-937594A73F06}"/>
              </a:ext>
            </a:extLst>
          </p:cNvPr>
          <p:cNvSpPr txBox="1"/>
          <p:nvPr/>
        </p:nvSpPr>
        <p:spPr>
          <a:xfrm>
            <a:off x="4758434" y="4710522"/>
            <a:ext cx="2059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chemeClr val="accent2"/>
                </a:solidFill>
              </a:rPr>
              <a:t>Source: PythonRobotics</a:t>
            </a:r>
            <a:endParaRPr lang="zh-CN" altLang="en-US" sz="1400" i="1" dirty="0">
              <a:solidFill>
                <a:schemeClr val="accent2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858EBB-07EE-4E51-B7CE-7995AE5F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D3D408-297D-49DC-B6E9-7CFF29C1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star method example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021881-C9F8-4766-A39D-24567DDB85A2}"/>
                  </a:ext>
                </a:extLst>
              </p:cNvPr>
              <p:cNvSpPr txBox="1"/>
              <p:nvPr/>
            </p:nvSpPr>
            <p:spPr>
              <a:xfrm>
                <a:off x="133350" y="1143000"/>
                <a:ext cx="448945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b="0" i="0" dirty="0">
                    <a:solidFill>
                      <a:srgbClr val="292929"/>
                    </a:solidFill>
                    <a:effectLst/>
                    <a:latin typeface="medium-content-serif-font"/>
                  </a:rPr>
                  <a:t>Each time A* enters a node, it calculates the cost, f(n)(n being the neighboring node), to travel to all of the 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neighboring nodes, and then enters the node with the lowest value of f(n).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These values we calculate using the following formula: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021881-C9F8-4766-A39D-24567DDB8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" y="1143000"/>
                <a:ext cx="4489450" cy="1815882"/>
              </a:xfrm>
              <a:prstGeom prst="rect">
                <a:avLst/>
              </a:prstGeom>
              <a:blipFill>
                <a:blip r:embed="rId3"/>
                <a:stretch>
                  <a:fillRect l="-815" t="-1010" r="-543" b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44D5F5C-DE25-4FED-87E0-A12B3FBFE308}"/>
              </a:ext>
            </a:extLst>
          </p:cNvPr>
          <p:cNvSpPr txBox="1"/>
          <p:nvPr/>
        </p:nvSpPr>
        <p:spPr>
          <a:xfrm>
            <a:off x="0" y="4864410"/>
            <a:ext cx="4801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hlinkClick r:id="rId4"/>
              </a:rPr>
              <a:t>https://towardsdatascience.com/a-star-a-search-algorithm-eb495fb156bb</a:t>
            </a:r>
            <a:endParaRPr lang="zh-CN" altLang="en-US" sz="1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617477-A8AA-4525-B9B7-9B833A53FDF9}"/>
              </a:ext>
            </a:extLst>
          </p:cNvPr>
          <p:cNvSpPr/>
          <p:nvPr/>
        </p:nvSpPr>
        <p:spPr>
          <a:xfrm>
            <a:off x="693416" y="29705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D595AE0-76B0-4B09-88E9-81572BF1D8EA}"/>
              </a:ext>
            </a:extLst>
          </p:cNvPr>
          <p:cNvSpPr/>
          <p:nvPr/>
        </p:nvSpPr>
        <p:spPr>
          <a:xfrm>
            <a:off x="97916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28D96E-5559-42B9-BE12-EBD984817704}"/>
              </a:ext>
            </a:extLst>
          </p:cNvPr>
          <p:cNvSpPr/>
          <p:nvPr/>
        </p:nvSpPr>
        <p:spPr>
          <a:xfrm>
            <a:off x="126491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D878B2C-4D13-42A2-AE6B-68AF5B6E4ECD}"/>
              </a:ext>
            </a:extLst>
          </p:cNvPr>
          <p:cNvSpPr/>
          <p:nvPr/>
        </p:nvSpPr>
        <p:spPr>
          <a:xfrm>
            <a:off x="693416" y="326262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DF9310-B7BF-47BA-A937-034C79DDDD3A}"/>
              </a:ext>
            </a:extLst>
          </p:cNvPr>
          <p:cNvSpPr/>
          <p:nvPr/>
        </p:nvSpPr>
        <p:spPr>
          <a:xfrm>
            <a:off x="97916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7AF4CE-68FA-4BFB-B727-A59A1CFC78A9}"/>
              </a:ext>
            </a:extLst>
          </p:cNvPr>
          <p:cNvSpPr/>
          <p:nvPr/>
        </p:nvSpPr>
        <p:spPr>
          <a:xfrm>
            <a:off x="126491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2F03074-9AA3-4BE8-9E44-5A78EE6FC9F0}"/>
              </a:ext>
            </a:extLst>
          </p:cNvPr>
          <p:cNvSpPr/>
          <p:nvPr/>
        </p:nvSpPr>
        <p:spPr>
          <a:xfrm>
            <a:off x="693416" y="356107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9E4A292-E2F3-4A42-99F9-CCFEC90F5414}"/>
              </a:ext>
            </a:extLst>
          </p:cNvPr>
          <p:cNvSpPr/>
          <p:nvPr/>
        </p:nvSpPr>
        <p:spPr>
          <a:xfrm>
            <a:off x="97916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608E029-8C73-4CE0-823C-C480F31CEA39}"/>
              </a:ext>
            </a:extLst>
          </p:cNvPr>
          <p:cNvSpPr/>
          <p:nvPr/>
        </p:nvSpPr>
        <p:spPr>
          <a:xfrm>
            <a:off x="126491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466769A-DDF9-45B0-ACF7-1610042168DA}"/>
              </a:ext>
            </a:extLst>
          </p:cNvPr>
          <p:cNvSpPr/>
          <p:nvPr/>
        </p:nvSpPr>
        <p:spPr>
          <a:xfrm>
            <a:off x="1550666" y="29705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B6FE445-614E-4FE7-87BB-A22192AC6514}"/>
              </a:ext>
            </a:extLst>
          </p:cNvPr>
          <p:cNvSpPr/>
          <p:nvPr/>
        </p:nvSpPr>
        <p:spPr>
          <a:xfrm>
            <a:off x="183641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A78940-B6D7-4DCB-B477-B3116303DE3F}"/>
              </a:ext>
            </a:extLst>
          </p:cNvPr>
          <p:cNvSpPr/>
          <p:nvPr/>
        </p:nvSpPr>
        <p:spPr>
          <a:xfrm>
            <a:off x="212216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3B874E8-00EE-4A0B-BE85-4C3E459F2FBB}"/>
              </a:ext>
            </a:extLst>
          </p:cNvPr>
          <p:cNvSpPr/>
          <p:nvPr/>
        </p:nvSpPr>
        <p:spPr>
          <a:xfrm>
            <a:off x="1550666" y="326262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18A965F-EDF3-422A-A334-4057F7AC5978}"/>
              </a:ext>
            </a:extLst>
          </p:cNvPr>
          <p:cNvSpPr/>
          <p:nvPr/>
        </p:nvSpPr>
        <p:spPr>
          <a:xfrm>
            <a:off x="183641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8203FBB-A802-4CC8-A35F-BF2F244E37A3}"/>
              </a:ext>
            </a:extLst>
          </p:cNvPr>
          <p:cNvSpPr/>
          <p:nvPr/>
        </p:nvSpPr>
        <p:spPr>
          <a:xfrm>
            <a:off x="212216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459C7EA-3853-438A-B510-244B71DA7492}"/>
              </a:ext>
            </a:extLst>
          </p:cNvPr>
          <p:cNvSpPr/>
          <p:nvPr/>
        </p:nvSpPr>
        <p:spPr>
          <a:xfrm>
            <a:off x="1550666" y="356107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5CDB63A-8845-4B92-A373-4EFD1DDABC77}"/>
              </a:ext>
            </a:extLst>
          </p:cNvPr>
          <p:cNvSpPr/>
          <p:nvPr/>
        </p:nvSpPr>
        <p:spPr>
          <a:xfrm>
            <a:off x="183641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AEF2F0B-1790-4D11-B82A-C6AC7C99E35F}"/>
              </a:ext>
            </a:extLst>
          </p:cNvPr>
          <p:cNvSpPr/>
          <p:nvPr/>
        </p:nvSpPr>
        <p:spPr>
          <a:xfrm>
            <a:off x="212216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38FB925-6A58-4A31-B141-1C6703E581A2}"/>
              </a:ext>
            </a:extLst>
          </p:cNvPr>
          <p:cNvSpPr/>
          <p:nvPr/>
        </p:nvSpPr>
        <p:spPr>
          <a:xfrm>
            <a:off x="693416" y="38531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13CC039-A55B-479C-8DF3-39D945AC4442}"/>
              </a:ext>
            </a:extLst>
          </p:cNvPr>
          <p:cNvSpPr/>
          <p:nvPr/>
        </p:nvSpPr>
        <p:spPr>
          <a:xfrm>
            <a:off x="97916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980BA3-56F7-4C48-B8B7-1D36B7D2A137}"/>
              </a:ext>
            </a:extLst>
          </p:cNvPr>
          <p:cNvSpPr/>
          <p:nvPr/>
        </p:nvSpPr>
        <p:spPr>
          <a:xfrm>
            <a:off x="126491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009868-4861-42A2-87DB-0C103B1A1381}"/>
              </a:ext>
            </a:extLst>
          </p:cNvPr>
          <p:cNvSpPr/>
          <p:nvPr/>
        </p:nvSpPr>
        <p:spPr>
          <a:xfrm>
            <a:off x="693416" y="414528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0C41705-2648-4569-BB49-39F453C20921}"/>
              </a:ext>
            </a:extLst>
          </p:cNvPr>
          <p:cNvSpPr/>
          <p:nvPr/>
        </p:nvSpPr>
        <p:spPr>
          <a:xfrm>
            <a:off x="97916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F81391-F1BE-464E-8C65-02FD4C3AC940}"/>
              </a:ext>
            </a:extLst>
          </p:cNvPr>
          <p:cNvSpPr/>
          <p:nvPr/>
        </p:nvSpPr>
        <p:spPr>
          <a:xfrm>
            <a:off x="126491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CBB9E0-AD95-49D1-A60A-DAD9F5CD9D19}"/>
              </a:ext>
            </a:extLst>
          </p:cNvPr>
          <p:cNvSpPr/>
          <p:nvPr/>
        </p:nvSpPr>
        <p:spPr>
          <a:xfrm>
            <a:off x="693416" y="444373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15B3CBD-074F-4799-90A5-57661AA364F8}"/>
              </a:ext>
            </a:extLst>
          </p:cNvPr>
          <p:cNvSpPr/>
          <p:nvPr/>
        </p:nvSpPr>
        <p:spPr>
          <a:xfrm>
            <a:off x="97916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D74C4F5-DA90-48E2-830F-6F0DAACF76A2}"/>
              </a:ext>
            </a:extLst>
          </p:cNvPr>
          <p:cNvSpPr/>
          <p:nvPr/>
        </p:nvSpPr>
        <p:spPr>
          <a:xfrm>
            <a:off x="126491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F9D755C-9943-4155-823C-F7FCFEB82252}"/>
              </a:ext>
            </a:extLst>
          </p:cNvPr>
          <p:cNvSpPr/>
          <p:nvPr/>
        </p:nvSpPr>
        <p:spPr>
          <a:xfrm>
            <a:off x="1550666" y="38531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18CA0A0-9259-4513-AE9F-35531B40C41F}"/>
              </a:ext>
            </a:extLst>
          </p:cNvPr>
          <p:cNvSpPr/>
          <p:nvPr/>
        </p:nvSpPr>
        <p:spPr>
          <a:xfrm>
            <a:off x="183641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350DBA4-8D82-4675-9946-6D6E21E472CC}"/>
              </a:ext>
            </a:extLst>
          </p:cNvPr>
          <p:cNvSpPr/>
          <p:nvPr/>
        </p:nvSpPr>
        <p:spPr>
          <a:xfrm>
            <a:off x="212216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602E2A3-F751-4077-9898-B300B4AE7617}"/>
              </a:ext>
            </a:extLst>
          </p:cNvPr>
          <p:cNvSpPr/>
          <p:nvPr/>
        </p:nvSpPr>
        <p:spPr>
          <a:xfrm>
            <a:off x="1550666" y="414528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456207D-EA2D-4792-AC64-C24D02B4C329}"/>
              </a:ext>
            </a:extLst>
          </p:cNvPr>
          <p:cNvSpPr/>
          <p:nvPr/>
        </p:nvSpPr>
        <p:spPr>
          <a:xfrm>
            <a:off x="183641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509C3DA5-AF94-4613-A52F-487D7BB489ED}"/>
              </a:ext>
            </a:extLst>
          </p:cNvPr>
          <p:cNvSpPr/>
          <p:nvPr/>
        </p:nvSpPr>
        <p:spPr>
          <a:xfrm>
            <a:off x="212216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2057D81-ABC1-4FFF-A67D-5C02F2B133B8}"/>
              </a:ext>
            </a:extLst>
          </p:cNvPr>
          <p:cNvSpPr/>
          <p:nvPr/>
        </p:nvSpPr>
        <p:spPr>
          <a:xfrm>
            <a:off x="1550666" y="444373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273C5DA-A096-4365-BE8F-5B851AA29BE3}"/>
              </a:ext>
            </a:extLst>
          </p:cNvPr>
          <p:cNvSpPr/>
          <p:nvPr/>
        </p:nvSpPr>
        <p:spPr>
          <a:xfrm>
            <a:off x="183641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6B4420D-713D-47E9-8194-0BB3B47F239D}"/>
              </a:ext>
            </a:extLst>
          </p:cNvPr>
          <p:cNvSpPr/>
          <p:nvPr/>
        </p:nvSpPr>
        <p:spPr>
          <a:xfrm>
            <a:off x="212216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81CD3A4-7369-45E5-9874-2AA0BBBB2E8B}"/>
              </a:ext>
            </a:extLst>
          </p:cNvPr>
          <p:cNvSpPr/>
          <p:nvPr/>
        </p:nvSpPr>
        <p:spPr>
          <a:xfrm>
            <a:off x="1500712" y="3806349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CBE3AB-6E4B-4B0D-ADD0-296D0734DA6D}"/>
              </a:ext>
            </a:extLst>
          </p:cNvPr>
          <p:cNvSpPr/>
          <p:nvPr/>
        </p:nvSpPr>
        <p:spPr>
          <a:xfrm>
            <a:off x="2407916" y="29705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9699257-3858-40FC-8B95-C8FBEC08596E}"/>
              </a:ext>
            </a:extLst>
          </p:cNvPr>
          <p:cNvSpPr/>
          <p:nvPr/>
        </p:nvSpPr>
        <p:spPr>
          <a:xfrm>
            <a:off x="269366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AC9A20C-8A47-490E-B7B1-6AAF1B81DF84}"/>
              </a:ext>
            </a:extLst>
          </p:cNvPr>
          <p:cNvSpPr/>
          <p:nvPr/>
        </p:nvSpPr>
        <p:spPr>
          <a:xfrm>
            <a:off x="2979416" y="297052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2CCC1C5-A34D-4DD4-AD84-C16DBF7CD147}"/>
              </a:ext>
            </a:extLst>
          </p:cNvPr>
          <p:cNvSpPr/>
          <p:nvPr/>
        </p:nvSpPr>
        <p:spPr>
          <a:xfrm>
            <a:off x="2407916" y="326262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D0FACA6-1F2B-49C9-B76A-1B2867817653}"/>
              </a:ext>
            </a:extLst>
          </p:cNvPr>
          <p:cNvSpPr/>
          <p:nvPr/>
        </p:nvSpPr>
        <p:spPr>
          <a:xfrm>
            <a:off x="269366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379E425-0A16-4BC0-9D35-C001AB6601CF}"/>
              </a:ext>
            </a:extLst>
          </p:cNvPr>
          <p:cNvSpPr/>
          <p:nvPr/>
        </p:nvSpPr>
        <p:spPr>
          <a:xfrm>
            <a:off x="2979416" y="326262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9FB19C9-E645-47F8-9950-5A557283CCAE}"/>
              </a:ext>
            </a:extLst>
          </p:cNvPr>
          <p:cNvSpPr/>
          <p:nvPr/>
        </p:nvSpPr>
        <p:spPr>
          <a:xfrm>
            <a:off x="2407916" y="356107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7D5A5C7-6A35-43F7-95CF-146F2A32F141}"/>
              </a:ext>
            </a:extLst>
          </p:cNvPr>
          <p:cNvSpPr/>
          <p:nvPr/>
        </p:nvSpPr>
        <p:spPr>
          <a:xfrm>
            <a:off x="269366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241D87A-8C9F-4109-93F3-F72CACCCCADE}"/>
              </a:ext>
            </a:extLst>
          </p:cNvPr>
          <p:cNvSpPr/>
          <p:nvPr/>
        </p:nvSpPr>
        <p:spPr>
          <a:xfrm>
            <a:off x="2979416" y="3561075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518546B-1F0E-4C14-8198-9C54B420FB7A}"/>
              </a:ext>
            </a:extLst>
          </p:cNvPr>
          <p:cNvSpPr/>
          <p:nvPr/>
        </p:nvSpPr>
        <p:spPr>
          <a:xfrm>
            <a:off x="2407916" y="38531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F599B2D-35F9-4087-9006-EE5B44C749DE}"/>
              </a:ext>
            </a:extLst>
          </p:cNvPr>
          <p:cNvSpPr/>
          <p:nvPr/>
        </p:nvSpPr>
        <p:spPr>
          <a:xfrm>
            <a:off x="269366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B73D605-ECF6-43F4-95A9-04E04F1285B4}"/>
              </a:ext>
            </a:extLst>
          </p:cNvPr>
          <p:cNvSpPr/>
          <p:nvPr/>
        </p:nvSpPr>
        <p:spPr>
          <a:xfrm>
            <a:off x="2979416" y="3853182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6850ABC-BB04-49B5-B99E-1D33E81ED0F5}"/>
              </a:ext>
            </a:extLst>
          </p:cNvPr>
          <p:cNvSpPr/>
          <p:nvPr/>
        </p:nvSpPr>
        <p:spPr>
          <a:xfrm>
            <a:off x="2407916" y="414528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9A734B-0137-4D4A-8482-9017052161A9}"/>
              </a:ext>
            </a:extLst>
          </p:cNvPr>
          <p:cNvSpPr/>
          <p:nvPr/>
        </p:nvSpPr>
        <p:spPr>
          <a:xfrm>
            <a:off x="269366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0ECEDD0-A803-4BF2-AB37-C6CBCFAAFA2C}"/>
              </a:ext>
            </a:extLst>
          </p:cNvPr>
          <p:cNvSpPr/>
          <p:nvPr/>
        </p:nvSpPr>
        <p:spPr>
          <a:xfrm>
            <a:off x="2979416" y="414528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AE56D45-95E7-40F7-B237-FBA777715AD2}"/>
              </a:ext>
            </a:extLst>
          </p:cNvPr>
          <p:cNvSpPr/>
          <p:nvPr/>
        </p:nvSpPr>
        <p:spPr>
          <a:xfrm>
            <a:off x="2407916" y="4443734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BE1E001-5840-4DB8-9944-AD5D09CD4FE1}"/>
              </a:ext>
            </a:extLst>
          </p:cNvPr>
          <p:cNvSpPr/>
          <p:nvPr/>
        </p:nvSpPr>
        <p:spPr>
          <a:xfrm>
            <a:off x="269366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3760F8D-A652-4240-97CA-34DF73752C4E}"/>
              </a:ext>
            </a:extLst>
          </p:cNvPr>
          <p:cNvSpPr/>
          <p:nvPr/>
        </p:nvSpPr>
        <p:spPr>
          <a:xfrm>
            <a:off x="2979416" y="4443733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C4ED4DF5-854B-4AEE-BE86-1177582AA9CD}"/>
              </a:ext>
            </a:extLst>
          </p:cNvPr>
          <p:cNvSpPr/>
          <p:nvPr/>
        </p:nvSpPr>
        <p:spPr>
          <a:xfrm>
            <a:off x="2931791" y="3205476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7D3BE5E-9C1A-468E-9DA0-A7406F318FAA}"/>
              </a:ext>
            </a:extLst>
          </p:cNvPr>
          <p:cNvCxnSpPr>
            <a:cxnSpLocks/>
            <a:stCxn id="50" idx="6"/>
          </p:cNvCxnSpPr>
          <p:nvPr/>
        </p:nvCxnSpPr>
        <p:spPr>
          <a:xfrm>
            <a:off x="1595962" y="3860324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0E8A9B8-634F-44DE-BBF6-EADAB604948D}"/>
              </a:ext>
            </a:extLst>
          </p:cNvPr>
          <p:cNvCxnSpPr>
            <a:cxnSpLocks/>
          </p:cNvCxnSpPr>
          <p:nvPr/>
        </p:nvCxnSpPr>
        <p:spPr>
          <a:xfrm flipV="1">
            <a:off x="1579911" y="3566202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F42E5243-8BEB-404B-866E-5534E7040562}"/>
              </a:ext>
            </a:extLst>
          </p:cNvPr>
          <p:cNvCxnSpPr>
            <a:cxnSpLocks/>
          </p:cNvCxnSpPr>
          <p:nvPr/>
        </p:nvCxnSpPr>
        <p:spPr>
          <a:xfrm flipV="1">
            <a:off x="1546235" y="3565553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C6BA1DB1-3DE5-46D2-87AD-128B8C54E595}"/>
              </a:ext>
            </a:extLst>
          </p:cNvPr>
          <p:cNvCxnSpPr>
            <a:cxnSpLocks/>
          </p:cNvCxnSpPr>
          <p:nvPr/>
        </p:nvCxnSpPr>
        <p:spPr>
          <a:xfrm flipH="1">
            <a:off x="1260485" y="3864658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11E8D922-A9B7-494F-AD04-94F0411E2EC4}"/>
              </a:ext>
            </a:extLst>
          </p:cNvPr>
          <p:cNvCxnSpPr>
            <a:cxnSpLocks/>
          </p:cNvCxnSpPr>
          <p:nvPr/>
        </p:nvCxnSpPr>
        <p:spPr>
          <a:xfrm>
            <a:off x="1546235" y="3918633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2D42616A-789C-4D23-A444-173FA880A1BE}"/>
              </a:ext>
            </a:extLst>
          </p:cNvPr>
          <p:cNvCxnSpPr>
            <a:cxnSpLocks/>
          </p:cNvCxnSpPr>
          <p:nvPr/>
        </p:nvCxnSpPr>
        <p:spPr>
          <a:xfrm>
            <a:off x="1579911" y="3902824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03352C64-CA36-41BD-AE67-C75364072660}"/>
              </a:ext>
            </a:extLst>
          </p:cNvPr>
          <p:cNvCxnSpPr>
            <a:cxnSpLocks/>
          </p:cNvCxnSpPr>
          <p:nvPr/>
        </p:nvCxnSpPr>
        <p:spPr>
          <a:xfrm flipH="1" flipV="1">
            <a:off x="1250669" y="3570290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956EA35-DA85-4D25-8ADA-6E3BCAD8A9BD}"/>
              </a:ext>
            </a:extLst>
          </p:cNvPr>
          <p:cNvCxnSpPr>
            <a:cxnSpLocks/>
          </p:cNvCxnSpPr>
          <p:nvPr/>
        </p:nvCxnSpPr>
        <p:spPr>
          <a:xfrm flipH="1">
            <a:off x="1250396" y="3902824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933ECC5-E972-4BEF-A198-8A92558F84CF}"/>
              </a:ext>
            </a:extLst>
          </p:cNvPr>
          <p:cNvCxnSpPr>
            <a:cxnSpLocks/>
            <a:stCxn id="50" idx="7"/>
          </p:cNvCxnSpPr>
          <p:nvPr/>
        </p:nvCxnSpPr>
        <p:spPr>
          <a:xfrm flipV="1">
            <a:off x="1582013" y="3281395"/>
            <a:ext cx="1096359" cy="540763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0980E9C-1EDE-4E4C-8F24-351FE0277821}"/>
              </a:ext>
            </a:extLst>
          </p:cNvPr>
          <p:cNvCxnSpPr>
            <a:cxnSpLocks/>
            <a:endCxn id="69" idx="2"/>
          </p:cNvCxnSpPr>
          <p:nvPr/>
        </p:nvCxnSpPr>
        <p:spPr>
          <a:xfrm>
            <a:off x="2670853" y="3259451"/>
            <a:ext cx="260938" cy="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2B00177B-02FE-43D4-B09B-D251CFE900BD}"/>
              </a:ext>
            </a:extLst>
          </p:cNvPr>
          <p:cNvSpPr txBox="1"/>
          <p:nvPr/>
        </p:nvSpPr>
        <p:spPr>
          <a:xfrm>
            <a:off x="1478356" y="2933598"/>
            <a:ext cx="177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FF"/>
                </a:solidFill>
              </a:rPr>
              <a:t>Shortest Trajectory</a:t>
            </a:r>
            <a:endParaRPr lang="zh-CN" altLang="en-US" sz="1400" dirty="0">
              <a:solidFill>
                <a:srgbClr val="FF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0A90ADA-41C1-4999-B27A-D36A9418F222}"/>
                  </a:ext>
                </a:extLst>
              </p:cNvPr>
              <p:cNvSpPr txBox="1"/>
              <p:nvPr/>
            </p:nvSpPr>
            <p:spPr>
              <a:xfrm>
                <a:off x="2969702" y="4700646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40A90ADA-41C1-4999-B27A-D36A9418F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02" y="4700646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5E925FE8-3338-411F-94F4-7B5983A3B5FB}"/>
              </a:ext>
            </a:extLst>
          </p:cNvPr>
          <p:cNvCxnSpPr>
            <a:cxnSpLocks/>
          </p:cNvCxnSpPr>
          <p:nvPr/>
        </p:nvCxnSpPr>
        <p:spPr>
          <a:xfrm>
            <a:off x="2954595" y="4720631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2AF736C-4201-46A5-AD69-FF1E5138FF25}"/>
              </a:ext>
            </a:extLst>
          </p:cNvPr>
          <p:cNvCxnSpPr>
            <a:cxnSpLocks/>
          </p:cNvCxnSpPr>
          <p:nvPr/>
        </p:nvCxnSpPr>
        <p:spPr>
          <a:xfrm flipV="1">
            <a:off x="680197" y="2841015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B040938-B208-45CC-B853-B6A57EE8D464}"/>
                  </a:ext>
                </a:extLst>
              </p:cNvPr>
              <p:cNvSpPr txBox="1"/>
              <p:nvPr/>
            </p:nvSpPr>
            <p:spPr>
              <a:xfrm>
                <a:off x="439641" y="2802156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3B040938-B208-45CC-B853-B6A57EE8D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41" y="2802156"/>
                <a:ext cx="30816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479D661-D980-491F-B34A-483163DE8CF4}"/>
                  </a:ext>
                </a:extLst>
              </p:cNvPr>
              <p:cNvSpPr txBox="1"/>
              <p:nvPr/>
            </p:nvSpPr>
            <p:spPr>
              <a:xfrm>
                <a:off x="128544" y="4572303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D479D661-D980-491F-B34A-483163DE8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44" y="4572303"/>
                <a:ext cx="604954" cy="338554"/>
              </a:xfrm>
              <a:prstGeom prst="rect">
                <a:avLst/>
              </a:prstGeom>
              <a:blipFill>
                <a:blip r:embed="rId7"/>
                <a:stretch>
                  <a:fillRect r="-4040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C9E9C7-D503-4FBC-AA62-CC19E31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6CC04C-F72D-4898-BF49-05C10FCF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Code: set up start and goal node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28AEB6-0838-49A5-AA55-8118EF9DE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45"/>
          <a:stretch/>
        </p:blipFill>
        <p:spPr>
          <a:xfrm>
            <a:off x="4908416" y="2086954"/>
            <a:ext cx="3200400" cy="122175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4A56DE95-89C0-458E-8DD6-542DBA9DA35C}"/>
              </a:ext>
            </a:extLst>
          </p:cNvPr>
          <p:cNvSpPr txBox="1"/>
          <p:nvPr/>
        </p:nvSpPr>
        <p:spPr>
          <a:xfrm>
            <a:off x="352783" y="367257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68092E8-631C-422B-A3A2-38E0E824A443}"/>
              </a:ext>
            </a:extLst>
          </p:cNvPr>
          <p:cNvSpPr/>
          <p:nvPr/>
        </p:nvSpPr>
        <p:spPr>
          <a:xfrm>
            <a:off x="211786" y="378787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F888DFA-DB54-4943-9A24-DE4A1F2CEEE7}"/>
              </a:ext>
            </a:extLst>
          </p:cNvPr>
          <p:cNvSpPr txBox="1"/>
          <p:nvPr/>
        </p:nvSpPr>
        <p:spPr>
          <a:xfrm>
            <a:off x="357836" y="407997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418445-9715-4FC4-B735-8A1D58600D26}"/>
              </a:ext>
            </a:extLst>
          </p:cNvPr>
          <p:cNvSpPr/>
          <p:nvPr/>
        </p:nvSpPr>
        <p:spPr>
          <a:xfrm>
            <a:off x="216839" y="419528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50B91A5-674D-49B8-96F9-48B92A4659DC}"/>
              </a:ext>
            </a:extLst>
          </p:cNvPr>
          <p:cNvSpPr txBox="1"/>
          <p:nvPr/>
        </p:nvSpPr>
        <p:spPr>
          <a:xfrm>
            <a:off x="5199712" y="1407488"/>
            <a:ext cx="268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Set up the start and goal nodes using the code</a:t>
            </a:r>
            <a:endParaRPr lang="zh-CN" altLang="en-US" sz="1600" dirty="0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F2F6EBE3-049D-454D-86EB-6390AC1F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1" y="1138787"/>
            <a:ext cx="2928451" cy="2234337"/>
          </a:xfrm>
          <a:prstGeom prst="rect">
            <a:avLst/>
          </a:prstGeom>
        </p:spPr>
      </p:pic>
      <p:sp>
        <p:nvSpPr>
          <p:cNvPr id="76" name="文本框 75">
            <a:extLst>
              <a:ext uri="{FF2B5EF4-FFF2-40B4-BE49-F238E27FC236}">
                <a16:creationId xmlns:a16="http://schemas.microsoft.com/office/drawing/2014/main" id="{8AB95E97-DBDE-4573-8E4C-CDE8933F37D8}"/>
              </a:ext>
            </a:extLst>
          </p:cNvPr>
          <p:cNvSpPr txBox="1"/>
          <p:nvPr/>
        </p:nvSpPr>
        <p:spPr>
          <a:xfrm>
            <a:off x="594083" y="2732776"/>
            <a:ext cx="105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Start node</a:t>
            </a:r>
            <a:endParaRPr lang="zh-CN" altLang="en-US" sz="1400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EFB01AD4-822B-4EA9-A5FC-37DF23651712}"/>
              </a:ext>
            </a:extLst>
          </p:cNvPr>
          <p:cNvSpPr txBox="1"/>
          <p:nvPr/>
        </p:nvSpPr>
        <p:spPr>
          <a:xfrm>
            <a:off x="1907236" y="1443312"/>
            <a:ext cx="1055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Goal node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166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64" grpId="0"/>
      <p:bldP spid="65" grpId="0" animBg="1"/>
      <p:bldP spid="92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C9E9C7-D503-4FBC-AA62-CC19E31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6CC04C-F72D-4898-BF49-05C10FCF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Code: set up obstacle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A56DE95-89C0-458E-8DD6-542DBA9DA35C}"/>
              </a:ext>
            </a:extLst>
          </p:cNvPr>
          <p:cNvSpPr txBox="1"/>
          <p:nvPr/>
        </p:nvSpPr>
        <p:spPr>
          <a:xfrm>
            <a:off x="352783" y="367257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68092E8-631C-422B-A3A2-38E0E824A443}"/>
              </a:ext>
            </a:extLst>
          </p:cNvPr>
          <p:cNvSpPr/>
          <p:nvPr/>
        </p:nvSpPr>
        <p:spPr>
          <a:xfrm>
            <a:off x="211786" y="378787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F888DFA-DB54-4943-9A24-DE4A1F2CEEE7}"/>
              </a:ext>
            </a:extLst>
          </p:cNvPr>
          <p:cNvSpPr txBox="1"/>
          <p:nvPr/>
        </p:nvSpPr>
        <p:spPr>
          <a:xfrm>
            <a:off x="357836" y="407997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418445-9715-4FC4-B735-8A1D58600D26}"/>
              </a:ext>
            </a:extLst>
          </p:cNvPr>
          <p:cNvSpPr/>
          <p:nvPr/>
        </p:nvSpPr>
        <p:spPr>
          <a:xfrm>
            <a:off x="216839" y="419528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50B91A5-674D-49B8-96F9-48B92A4659DC}"/>
              </a:ext>
            </a:extLst>
          </p:cNvPr>
          <p:cNvSpPr txBox="1"/>
          <p:nvPr/>
        </p:nvSpPr>
        <p:spPr>
          <a:xfrm>
            <a:off x="5193362" y="670526"/>
            <a:ext cx="268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Set up the obstacle using the code</a:t>
            </a:r>
            <a:endParaRPr lang="zh-CN" altLang="en-US" sz="1600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E6BBF72D-CB35-45B7-9812-6013D3FA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6" y="1105938"/>
            <a:ext cx="3167241" cy="238248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2D573A-DE43-4191-83DE-AA598396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487380"/>
            <a:ext cx="247650" cy="361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973461-0DF4-4887-847A-164F3EAF2E6C}"/>
              </a:ext>
            </a:extLst>
          </p:cNvPr>
          <p:cNvSpPr txBox="1"/>
          <p:nvPr/>
        </p:nvSpPr>
        <p:spPr>
          <a:xfrm>
            <a:off x="352782" y="4510776"/>
            <a:ext cx="140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Obstacle (wall)</a:t>
            </a: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F971A6-74D1-45AE-B19F-B82EF453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40" y="1304634"/>
            <a:ext cx="3107072" cy="29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6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64" grpId="0"/>
      <p:bldP spid="65" grpId="0" animBg="1"/>
      <p:bldP spid="92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C9E9C7-D503-4FBC-AA62-CC19E31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6CC04C-F72D-4898-BF49-05C10FCF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Code: neighboring node search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A56DE95-89C0-458E-8DD6-542DBA9DA35C}"/>
              </a:ext>
            </a:extLst>
          </p:cNvPr>
          <p:cNvSpPr txBox="1"/>
          <p:nvPr/>
        </p:nvSpPr>
        <p:spPr>
          <a:xfrm>
            <a:off x="352783" y="367257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468092E8-631C-422B-A3A2-38E0E824A443}"/>
              </a:ext>
            </a:extLst>
          </p:cNvPr>
          <p:cNvSpPr/>
          <p:nvPr/>
        </p:nvSpPr>
        <p:spPr>
          <a:xfrm>
            <a:off x="211786" y="378787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F888DFA-DB54-4943-9A24-DE4A1F2CEEE7}"/>
              </a:ext>
            </a:extLst>
          </p:cNvPr>
          <p:cNvSpPr txBox="1"/>
          <p:nvPr/>
        </p:nvSpPr>
        <p:spPr>
          <a:xfrm>
            <a:off x="357836" y="407997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A0418445-9715-4FC4-B735-8A1D58600D26}"/>
              </a:ext>
            </a:extLst>
          </p:cNvPr>
          <p:cNvSpPr/>
          <p:nvPr/>
        </p:nvSpPr>
        <p:spPr>
          <a:xfrm>
            <a:off x="216839" y="419528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50B91A5-674D-49B8-96F9-48B92A4659DC}"/>
              </a:ext>
            </a:extLst>
          </p:cNvPr>
          <p:cNvSpPr txBox="1"/>
          <p:nvPr/>
        </p:nvSpPr>
        <p:spPr>
          <a:xfrm>
            <a:off x="5199392" y="1452060"/>
            <a:ext cx="268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neighboring node search</a:t>
            </a:r>
            <a:endParaRPr lang="zh-CN" altLang="en-US" sz="1600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E6BBF72D-CB35-45B7-9812-6013D3FAD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6" y="1105938"/>
            <a:ext cx="3167241" cy="238248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62D573A-DE43-4191-83DE-AA598396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4487380"/>
            <a:ext cx="247650" cy="361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973461-0DF4-4887-847A-164F3EAF2E6C}"/>
              </a:ext>
            </a:extLst>
          </p:cNvPr>
          <p:cNvSpPr txBox="1"/>
          <p:nvPr/>
        </p:nvSpPr>
        <p:spPr>
          <a:xfrm>
            <a:off x="352782" y="4510776"/>
            <a:ext cx="1406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Obstacle (wall)</a:t>
            </a:r>
            <a:endParaRPr lang="zh-CN" altLang="en-US" sz="1600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D2F9EAC-5CEB-4D3C-B786-776B03ACF424}"/>
              </a:ext>
            </a:extLst>
          </p:cNvPr>
          <p:cNvCxnSpPr>
            <a:cxnSpLocks/>
          </p:cNvCxnSpPr>
          <p:nvPr/>
        </p:nvCxnSpPr>
        <p:spPr>
          <a:xfrm>
            <a:off x="1533429" y="2649547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C072A6D-877F-4BE6-AD2B-F7028689E8D3}"/>
              </a:ext>
            </a:extLst>
          </p:cNvPr>
          <p:cNvCxnSpPr>
            <a:cxnSpLocks/>
          </p:cNvCxnSpPr>
          <p:nvPr/>
        </p:nvCxnSpPr>
        <p:spPr>
          <a:xfrm flipV="1">
            <a:off x="1517378" y="2355425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BF846EB-7234-47ED-A813-3D5BDC1216D2}"/>
              </a:ext>
            </a:extLst>
          </p:cNvPr>
          <p:cNvCxnSpPr>
            <a:cxnSpLocks/>
          </p:cNvCxnSpPr>
          <p:nvPr/>
        </p:nvCxnSpPr>
        <p:spPr>
          <a:xfrm flipV="1">
            <a:off x="1483702" y="2354776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1154FC2-7796-4218-A3FF-46862CDA6FE3}"/>
              </a:ext>
            </a:extLst>
          </p:cNvPr>
          <p:cNvCxnSpPr>
            <a:cxnSpLocks/>
          </p:cNvCxnSpPr>
          <p:nvPr/>
        </p:nvCxnSpPr>
        <p:spPr>
          <a:xfrm flipH="1">
            <a:off x="1197952" y="2653881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0B84ABF-A694-46AF-B52E-F81CD4A05BE8}"/>
              </a:ext>
            </a:extLst>
          </p:cNvPr>
          <p:cNvCxnSpPr>
            <a:cxnSpLocks/>
          </p:cNvCxnSpPr>
          <p:nvPr/>
        </p:nvCxnSpPr>
        <p:spPr>
          <a:xfrm>
            <a:off x="1483702" y="2707856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73C07E6-227A-47D0-A093-91EDB63667F5}"/>
              </a:ext>
            </a:extLst>
          </p:cNvPr>
          <p:cNvCxnSpPr>
            <a:cxnSpLocks/>
          </p:cNvCxnSpPr>
          <p:nvPr/>
        </p:nvCxnSpPr>
        <p:spPr>
          <a:xfrm>
            <a:off x="1517378" y="2692047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B6EA030-BAAE-4C8C-885F-E23DDD0131B7}"/>
              </a:ext>
            </a:extLst>
          </p:cNvPr>
          <p:cNvCxnSpPr>
            <a:cxnSpLocks/>
          </p:cNvCxnSpPr>
          <p:nvPr/>
        </p:nvCxnSpPr>
        <p:spPr>
          <a:xfrm flipH="1" flipV="1">
            <a:off x="1188136" y="2359513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A4A015-8FE0-47F1-A135-187E678285A2}"/>
              </a:ext>
            </a:extLst>
          </p:cNvPr>
          <p:cNvCxnSpPr>
            <a:cxnSpLocks/>
          </p:cNvCxnSpPr>
          <p:nvPr/>
        </p:nvCxnSpPr>
        <p:spPr>
          <a:xfrm flipH="1">
            <a:off x="1187863" y="2692047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4FDA757-1119-40E5-A431-63378BE0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96" y="1982288"/>
            <a:ext cx="3816631" cy="157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7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C9E9C7-D503-4FBC-AA62-CC19E31C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6CC04C-F72D-4898-BF49-05C10FCF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Code: cost calculation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850B91A5-674D-49B8-96F9-48B92A4659DC}"/>
                  </a:ext>
                </a:extLst>
              </p:cNvPr>
              <p:cNvSpPr txBox="1"/>
              <p:nvPr/>
            </p:nvSpPr>
            <p:spPr>
              <a:xfrm>
                <a:off x="3155481" y="1566360"/>
                <a:ext cx="33151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Heuristic cost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600" dirty="0"/>
                  <a:t> calculation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850B91A5-674D-49B8-96F9-48B92A465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481" y="1566360"/>
                <a:ext cx="3315169" cy="338554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7DB7D84-6EA2-44CF-ACA9-C6FCB9F9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73272"/>
            <a:ext cx="3810000" cy="809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168A19-F542-4260-AF6A-8BE837F756A7}"/>
                  </a:ext>
                </a:extLst>
              </p:cNvPr>
              <p:cNvSpPr txBox="1"/>
              <p:nvPr/>
            </p:nvSpPr>
            <p:spPr>
              <a:xfrm>
                <a:off x="3155481" y="3153940"/>
                <a:ext cx="26806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/>
                  <a:t>exact cost </a:t>
                </a:r>
                <a14:m>
                  <m:oMath xmlns:m="http://schemas.openxmlformats.org/officeDocument/2006/math">
                    <m:r>
                      <a:rPr lang="zh-CN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1600" dirty="0"/>
                  <a:t>calculation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1168A19-F542-4260-AF6A-8BE837F75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481" y="3153940"/>
                <a:ext cx="2680637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6E40DF3A-25D5-40C2-9C27-467B732E5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762" y="3587312"/>
            <a:ext cx="45624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95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B01865-2764-44DE-9E1D-4AA93AE48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8975A96-585D-49CF-AEB2-FFA4CF35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Code: calculation of final path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33AD0C-CC10-4771-8852-CF78A33C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71562"/>
            <a:ext cx="6578600" cy="2070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5F097D-2371-4545-927C-FA7E4FF9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0" y="1996225"/>
            <a:ext cx="3448050" cy="26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52778E83-19FB-4646-A01C-4ECCCFC0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Additional Cost.</a:t>
            </a:r>
            <a:endParaRPr lang="zh-HK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A0C552C-B39C-4F7D-BF9B-2713F192A1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001095-9F95-4954-A3DE-252E58903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7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014AC3-8A30-420B-9CC9-7AF5085E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D017561-0C4C-45EC-86F3-16A9EED7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Flight planning considering trip cost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A5C5B1-67EF-419E-A636-455C379D4632}"/>
              </a:ext>
            </a:extLst>
          </p:cNvPr>
          <p:cNvSpPr txBox="1"/>
          <p:nvPr/>
        </p:nvSpPr>
        <p:spPr>
          <a:xfrm>
            <a:off x="6111294" y="2428295"/>
            <a:ext cx="2762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Can we consider this cost to our path planning to imitate the path planning for flights?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CA0B3A-ED57-4009-ADFB-030BFB8407A0}"/>
              </a:ext>
            </a:extLst>
          </p:cNvPr>
          <p:cNvSpPr txBox="1"/>
          <p:nvPr/>
        </p:nvSpPr>
        <p:spPr>
          <a:xfrm>
            <a:off x="266700" y="1165921"/>
            <a:ext cx="8318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Arial" panose="020B0604020202020204" pitchFamily="34" charset="0"/>
              </a:rPr>
              <a:t>The fundamental rationale of the cost index concept is to achieve minimum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trip cost</a:t>
            </a:r>
            <a:r>
              <a:rPr lang="en-US" altLang="zh-CN" sz="1800" b="0" i="0" u="none" strike="noStrike" baseline="0" dirty="0">
                <a:latin typeface="Arial" panose="020B0604020202020204" pitchFamily="34" charset="0"/>
              </a:rPr>
              <a:t> by means of a trade-off between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operating costs per hour </a:t>
            </a:r>
            <a:r>
              <a:rPr lang="en-US" altLang="zh-CN" sz="1800" b="0" i="0" u="none" strike="noStrike" baseline="0" dirty="0">
                <a:latin typeface="Arial" panose="020B0604020202020204" pitchFamily="34" charset="0"/>
              </a:rPr>
              <a:t>and </a:t>
            </a:r>
            <a:r>
              <a:rPr lang="en-US" altLang="zh-CN" sz="1800" b="0" i="0" u="none" strike="noStrike" baseline="0" dirty="0">
                <a:solidFill>
                  <a:srgbClr val="FF0000"/>
                </a:solidFill>
                <a:latin typeface="Arial" panose="020B0604020202020204" pitchFamily="34" charset="0"/>
              </a:rPr>
              <a:t>incremental fuel burn</a:t>
            </a:r>
            <a:r>
              <a:rPr lang="en-US" altLang="zh-CN" sz="1800" b="0" i="0" u="none" strike="noStrike" baseline="0" dirty="0">
                <a:latin typeface="Arial" panose="020B0604020202020204" pitchFamily="34" charset="0"/>
              </a:rPr>
              <a:t>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7C8597-CFAF-4CE5-AC4A-F3963973DC6C}"/>
                  </a:ext>
                </a:extLst>
              </p:cNvPr>
              <p:cNvSpPr txBox="1"/>
              <p:nvPr/>
            </p:nvSpPr>
            <p:spPr>
              <a:xfrm>
                <a:off x="441325" y="2192001"/>
                <a:ext cx="6543675" cy="2492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With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dirty="0"/>
                  <a:t>=cost of fuel per kg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=time related cost per minute of flight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=fixed cost independent of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dirty="0"/>
                  <a:t>=time related cost per minute of flight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=trip fuel (e.g. 3000kg/h)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=trip Time (e.g. 8 hours from Hong Kong to Paris)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7C8597-CFAF-4CE5-AC4A-F3963973D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25" y="2192001"/>
                <a:ext cx="6543675" cy="2492990"/>
              </a:xfrm>
              <a:prstGeom prst="rect">
                <a:avLst/>
              </a:prstGeom>
              <a:blipFill>
                <a:blip r:embed="rId2"/>
                <a:stretch>
                  <a:fillRect l="-2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A2095A79-88A0-4272-87F6-134FCA5C5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904" y="3453723"/>
            <a:ext cx="1200612" cy="10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6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FABBA6-4E9B-4BC4-98CE-D555FF3C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7CE696-2A97-4C05-AA6A-1E74C174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Flight planning considering trip cost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B61A03-99A4-40B6-BDB4-8BCA4BAD03F4}"/>
              </a:ext>
            </a:extLst>
          </p:cNvPr>
          <p:cNvSpPr/>
          <p:nvPr/>
        </p:nvSpPr>
        <p:spPr>
          <a:xfrm>
            <a:off x="1117670" y="1650829"/>
            <a:ext cx="571500" cy="594099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16C6BD-21EE-4340-BCED-29A5054DACFD}"/>
              </a:ext>
            </a:extLst>
          </p:cNvPr>
          <p:cNvSpPr/>
          <p:nvPr/>
        </p:nvSpPr>
        <p:spPr>
          <a:xfrm>
            <a:off x="1982712" y="1944628"/>
            <a:ext cx="566028" cy="883540"/>
          </a:xfrm>
          <a:prstGeom prst="rect">
            <a:avLst/>
          </a:prstGeom>
          <a:solidFill>
            <a:srgbClr val="B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19A692-2DDE-429E-A0A3-DAD6C02A74FC}"/>
              </a:ext>
            </a:extLst>
          </p:cNvPr>
          <p:cNvSpPr/>
          <p:nvPr/>
        </p:nvSpPr>
        <p:spPr>
          <a:xfrm>
            <a:off x="3129281" y="1160014"/>
            <a:ext cx="390281" cy="596900"/>
          </a:xfrm>
          <a:prstGeom prst="rect">
            <a:avLst/>
          </a:prstGeom>
          <a:solidFill>
            <a:srgbClr val="B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AC1631-24FD-4DD0-A9C5-49D5B1A8ABFF}"/>
              </a:ext>
            </a:extLst>
          </p:cNvPr>
          <p:cNvSpPr/>
          <p:nvPr/>
        </p:nvSpPr>
        <p:spPr>
          <a:xfrm>
            <a:off x="3128818" y="1961346"/>
            <a:ext cx="390281" cy="596900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B19772-315E-48B6-8BA3-7D92C28915C1}"/>
                  </a:ext>
                </a:extLst>
              </p:cNvPr>
              <p:cNvSpPr txBox="1"/>
              <p:nvPr/>
            </p:nvSpPr>
            <p:spPr>
              <a:xfrm>
                <a:off x="3556636" y="1042965"/>
                <a:ext cx="53733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Fuel-consuming area: the volume of fuel consumption is twice larger than other area duet to unstable airflow. (additional cost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B19772-315E-48B6-8BA3-7D92C2891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36" y="1042965"/>
                <a:ext cx="5373369" cy="830997"/>
              </a:xfrm>
              <a:prstGeom prst="rect">
                <a:avLst/>
              </a:prstGeom>
              <a:blipFill>
                <a:blip r:embed="rId2"/>
                <a:stretch>
                  <a:fillRect l="-567" t="-2206" r="-113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7D4A42-5E77-48DE-964C-F54487500154}"/>
                  </a:ext>
                </a:extLst>
              </p:cNvPr>
              <p:cNvSpPr txBox="1"/>
              <p:nvPr/>
            </p:nvSpPr>
            <p:spPr>
              <a:xfrm>
                <a:off x="3556636" y="1945701"/>
                <a:ext cx="53632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Time-consuming area: the flying speed is limited due to the air traffic control. (additional cost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7D4A42-5E77-48DE-964C-F54487500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36" y="1945701"/>
                <a:ext cx="5363279" cy="584775"/>
              </a:xfrm>
              <a:prstGeom prst="rect">
                <a:avLst/>
              </a:prstGeom>
              <a:blipFill>
                <a:blip r:embed="rId3"/>
                <a:stretch>
                  <a:fillRect l="-568" t="-3125" r="-795" b="-125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C63A3C1-A46C-43DB-B8FE-7B1EFF591C2A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8914A-CDA3-4BF0-A8BB-A1F138117831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405974-758A-44D9-98F3-AB4B8661BF01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EAD4B8-0D78-4082-82B5-AD928E923123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A43115-3B6B-4B3B-B665-1F717D9E21CE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7B795A-9DEB-4D6D-A45A-3A3CE8686F4E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80BCD5-AC9F-4F56-9F97-28766A07C7F4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9BD206-3B5A-4D9F-A0A4-97B24FA82A8B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7A3C27-D474-4223-B572-46870C80FDA6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D805EA-8900-4938-94E0-13D1D2CE897C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FB02A6B-5BAC-4753-85AD-1F8BC92CB6E9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9D2DC0-5F6A-49E8-8A9B-85660277CB57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A31389-9F61-4A87-A1D1-DEC91B84332D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DDFBFE-39FD-4664-ABB5-E0F66358A0B2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CF5FAD-89FC-42B6-B6F4-1B6EF5909354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ACF29A-1FFE-4DB2-BB28-0E065B6DB78C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B6ED5F-CC7E-46B5-90A3-9C4189FA77A1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F423FA-E0D7-4DCB-8D71-A1986189C346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FAEDF7F-E0E1-453C-B19F-C865284EEE4A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695FF0-7769-4A32-841B-71CDC3B0366C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30073F-97DD-4740-A918-399D48C10569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00FCA0-E935-444B-A794-1D00AEC8D1F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E93894-45AF-486F-8150-22BB1130F6FB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273BC4-B16F-4525-9204-343CD539D3EC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0B287B-B5BA-483B-85CD-C8F4A3C7365A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213D30B-4FA2-4FBD-A280-70E240E971BD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ED27DA1-AC47-47C4-AE8F-76A1ABB02245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69BCF00-6C49-4E44-BF40-A07470C33352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29E435C-D6D0-4BDC-B5D0-E53AA4BE4072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DC669EC-4FEB-4BA6-AB1A-77CA4AFA08C0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F61DAAE-9266-4F60-8783-877A6262E01A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B12906-7084-461B-8F51-D4B4FDB5CF6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7B1C6D2-AB40-44CE-BB80-22119D09752D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65FD43E-1BE7-4306-A8F1-6D9C6ACC3F67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55D6A4-F604-485F-89E7-AB7DAE725140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15A008C-16C5-401F-BBE9-9D2E0A7D7798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C857C79-537F-4838-8BE7-9384705A87B0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14E57D2-3EAA-47A9-AAA4-96C165AAD24E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DD43EF5-1FE3-4C07-8921-8C593867C432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58430CC-9148-43AE-A19B-6D62CE11344C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DF3095-BBB0-4CB8-864E-217CED4C5CB0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BE42E92-E0D1-4B14-B681-28896FB41A6F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524DA95-1EFF-4C2A-9272-D2ED74610792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28D5D80-1DC6-4AA7-B420-3B6005061D56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15B2EDF-3BC3-4A56-A4E4-E119C5B49328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6425508-3B89-451B-BEB3-59960A73DB47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D3905F-9E61-4302-9A88-34FF494BB744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5A6E51A-36E9-4B83-87F7-9CEAA33ED319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ECCEDC2-B816-4CE3-AFEC-831985DBFC8B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B959F74-D956-4F52-B6F8-3FE78BEC597F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CB69AC-B7C1-437D-86BF-02AE6924B3BB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8E9E223-F9E5-4338-AE8D-4C185852BA59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BC5D8BA-4807-4781-BBE5-FF7CA6461317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AEDDFFF-32FB-43AC-B66B-00A16F386559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CC04724-F0EB-4F75-A39A-4C3977E437B1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552170E-1623-43D2-82ED-9324E61A2D51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E074FC7-6231-4160-BA2E-5EC1E3CAEB47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3D36FE1-CB22-4BBB-99FD-1E508A25A146}"/>
              </a:ext>
            </a:extLst>
          </p:cNvPr>
          <p:cNvCxnSpPr>
            <a:cxnSpLocks/>
            <a:stCxn id="49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FA04D9A-43E6-4F65-85AC-BA15185334AE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2C6C90D-722A-497C-8DB5-B485263DA65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9854353-D926-49FA-86A1-D87074E679B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A6FE612-FED2-4BBB-BD94-A0686DB13321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1B5ACD9-F270-4094-9255-EB86B9F3402F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E501719-4114-4557-BB29-5B57CAFC799B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2D88AA4-10CB-48E7-BF12-F9B8A11480F9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A8F53FD-A338-460D-9330-069DA9F9D38E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4EE705-ABF7-4902-AF74-CAA589010FA6}"/>
                  </a:ext>
                </a:extLst>
              </p:cNvPr>
              <p:cNvSpPr txBox="1"/>
              <p:nvPr/>
            </p:nvSpPr>
            <p:spPr>
              <a:xfrm>
                <a:off x="3466035" y="3301815"/>
                <a:ext cx="50095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One white grid with cost as follows for </a:t>
                </a:r>
                <a14:m>
                  <m:oMath xmlns:m="http://schemas.openxmlformats.org/officeDocument/2006/math">
                    <m:r>
                      <a:rPr lang="zh-CN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D4EE705-ABF7-4902-AF74-CAA589010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35" y="3301815"/>
                <a:ext cx="5009514" cy="584775"/>
              </a:xfrm>
              <a:prstGeom prst="rect">
                <a:avLst/>
              </a:prstGeom>
              <a:blipFill>
                <a:blip r:embed="rId4"/>
                <a:stretch>
                  <a:fillRect l="-731" t="-31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9CBB2ADC-F0A9-476B-8297-54E59E1E3973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AB93B26A-DE44-4DF1-8195-3FE205DD2844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AF4C35B-55D8-4F9D-AAA2-B78A79002205}"/>
                  </a:ext>
                </a:extLst>
              </p:cNvPr>
              <p:cNvSpPr txBox="1"/>
              <p:nvPr/>
            </p:nvSpPr>
            <p:spPr>
              <a:xfrm>
                <a:off x="3102470" y="2692118"/>
                <a:ext cx="5736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Cost can be calculated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 using the following formula: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AF4C35B-55D8-4F9D-AAA2-B78A79002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70" y="2692118"/>
                <a:ext cx="5736645" cy="584775"/>
              </a:xfrm>
              <a:prstGeom prst="rect">
                <a:avLst/>
              </a:prstGeom>
              <a:blipFill>
                <a:blip r:embed="rId5"/>
                <a:stretch>
                  <a:fillRect l="-638" t="-3125" b="-520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3D97638-48FC-479B-9294-F98B1617CABF}"/>
                  </a:ext>
                </a:extLst>
              </p:cNvPr>
              <p:cNvSpPr txBox="1"/>
              <p:nvPr/>
            </p:nvSpPr>
            <p:spPr>
              <a:xfrm>
                <a:off x="3466035" y="4029388"/>
                <a:ext cx="50095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One colored grid with cost as follows for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B3D97638-48FC-479B-9294-F98B1617C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35" y="4029388"/>
                <a:ext cx="5009513" cy="584775"/>
              </a:xfrm>
              <a:prstGeom prst="rect">
                <a:avLst/>
              </a:prstGeom>
              <a:blipFill>
                <a:blip r:embed="rId6"/>
                <a:stretch>
                  <a:fillRect l="-731" t="-3125" b="-520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33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81" grpId="0"/>
      <p:bldP spid="9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FABBA6-4E9B-4BC4-98CE-D555FF3C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E7CE696-2A97-4C05-AA6A-1E74C174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we choose the routes ?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B61A03-99A4-40B6-BDB4-8BCA4BAD03F4}"/>
              </a:ext>
            </a:extLst>
          </p:cNvPr>
          <p:cNvSpPr/>
          <p:nvPr/>
        </p:nvSpPr>
        <p:spPr>
          <a:xfrm>
            <a:off x="1117670" y="1650829"/>
            <a:ext cx="571500" cy="594099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16C6BD-21EE-4340-BCED-29A5054DACFD}"/>
              </a:ext>
            </a:extLst>
          </p:cNvPr>
          <p:cNvSpPr/>
          <p:nvPr/>
        </p:nvSpPr>
        <p:spPr>
          <a:xfrm>
            <a:off x="1982712" y="1944628"/>
            <a:ext cx="566028" cy="883540"/>
          </a:xfrm>
          <a:prstGeom prst="rect">
            <a:avLst/>
          </a:prstGeom>
          <a:solidFill>
            <a:srgbClr val="B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6AC1631-24FD-4DD0-A9C5-49D5B1A8ABFF}"/>
              </a:ext>
            </a:extLst>
          </p:cNvPr>
          <p:cNvSpPr/>
          <p:nvPr/>
        </p:nvSpPr>
        <p:spPr>
          <a:xfrm>
            <a:off x="3128818" y="1961346"/>
            <a:ext cx="390281" cy="596900"/>
          </a:xfrm>
          <a:prstGeom prst="rect">
            <a:avLst/>
          </a:prstGeom>
          <a:solidFill>
            <a:srgbClr val="FF000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B19772-315E-48B6-8BA3-7D92C28915C1}"/>
                  </a:ext>
                </a:extLst>
              </p:cNvPr>
              <p:cNvSpPr txBox="1"/>
              <p:nvPr/>
            </p:nvSpPr>
            <p:spPr>
              <a:xfrm>
                <a:off x="3556636" y="1042965"/>
                <a:ext cx="53733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Fuel-consuming area: the volume of fuel consumption is twice larger than other area duet to unstable airflow. (additional cost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8B19772-315E-48B6-8BA3-7D92C2891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36" y="1042965"/>
                <a:ext cx="5373369" cy="830997"/>
              </a:xfrm>
              <a:prstGeom prst="rect">
                <a:avLst/>
              </a:prstGeom>
              <a:blipFill>
                <a:blip r:embed="rId2"/>
                <a:stretch>
                  <a:fillRect l="-567" t="-2206" r="-113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7D4A42-5E77-48DE-964C-F54487500154}"/>
                  </a:ext>
                </a:extLst>
              </p:cNvPr>
              <p:cNvSpPr txBox="1"/>
              <p:nvPr/>
            </p:nvSpPr>
            <p:spPr>
              <a:xfrm>
                <a:off x="3556636" y="1945701"/>
                <a:ext cx="536327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Time-consuming area: the flying speed is limited due to the air traffic control. (additional cost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)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07D4A42-5E77-48DE-964C-F54487500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36" y="1945701"/>
                <a:ext cx="5363279" cy="584775"/>
              </a:xfrm>
              <a:prstGeom prst="rect">
                <a:avLst/>
              </a:prstGeom>
              <a:blipFill>
                <a:blip r:embed="rId3"/>
                <a:stretch>
                  <a:fillRect l="-568" t="-3125" r="-79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0C63A3C1-A46C-43DB-B8FE-7B1EFF591C2A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88914A-CDA3-4BF0-A8BB-A1F138117831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405974-758A-44D9-98F3-AB4B8661BF01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EAD4B8-0D78-4082-82B5-AD928E923123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7A43115-3B6B-4B3B-B665-1F717D9E21CE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7B795A-9DEB-4D6D-A45A-3A3CE8686F4E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80BCD5-AC9F-4F56-9F97-28766A07C7F4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9BD206-3B5A-4D9F-A0A4-97B24FA82A8B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7A3C27-D474-4223-B572-46870C80FDA6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D805EA-8900-4938-94E0-13D1D2CE897C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FB02A6B-5BAC-4753-85AD-1F8BC92CB6E9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9D2DC0-5F6A-49E8-8A9B-85660277CB57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5A31389-9F61-4A87-A1D1-DEC91B84332D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9DDFBFE-39FD-4664-ABB5-E0F66358A0B2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CF5FAD-89FC-42B6-B6F4-1B6EF5909354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CACF29A-1FFE-4DB2-BB28-0E065B6DB78C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FB6ED5F-CC7E-46B5-90A3-9C4189FA77A1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DF423FA-E0D7-4DCB-8D71-A1986189C346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FAEDF7F-E0E1-453C-B19F-C865284EEE4A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5695FF0-7769-4A32-841B-71CDC3B0366C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30073F-97DD-4740-A918-399D48C10569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900FCA0-E935-444B-A794-1D00AEC8D1F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E93894-45AF-486F-8150-22BB1130F6FB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273BC4-B16F-4525-9204-343CD539D3EC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0B287B-B5BA-483B-85CD-C8F4A3C7365A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213D30B-4FA2-4FBD-A280-70E240E971BD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ED27DA1-AC47-47C4-AE8F-76A1ABB02245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69BCF00-6C49-4E44-BF40-A07470C33352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29E435C-D6D0-4BDC-B5D0-E53AA4BE4072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DC669EC-4FEB-4BA6-AB1A-77CA4AFA08C0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F61DAAE-9266-4F60-8783-877A6262E01A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6B12906-7084-461B-8F51-D4B4FDB5CF6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7B1C6D2-AB40-44CE-BB80-22119D09752D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65FD43E-1BE7-4306-A8F1-6D9C6ACC3F67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155D6A4-F604-485F-89E7-AB7DAE725140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15A008C-16C5-401F-BBE9-9D2E0A7D7798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C857C79-537F-4838-8BE7-9384705A87B0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14E57D2-3EAA-47A9-AAA4-96C165AAD24E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DD43EF5-1FE3-4C07-8921-8C593867C432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58430CC-9148-43AE-A19B-6D62CE11344C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7DF3095-BBB0-4CB8-864E-217CED4C5CB0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BE42E92-E0D1-4B14-B681-28896FB41A6F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524DA95-1EFF-4C2A-9272-D2ED74610792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28D5D80-1DC6-4AA7-B420-3B6005061D56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15B2EDF-3BC3-4A56-A4E4-E119C5B49328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6425508-3B89-451B-BEB3-59960A73DB47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DD3905F-9E61-4302-9A88-34FF494BB744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5A6E51A-36E9-4B83-87F7-9CEAA33ED319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ECCEDC2-B816-4CE3-AFEC-831985DBFC8B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B959F74-D956-4F52-B6F8-3FE78BEC597F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4CB69AC-B7C1-437D-86BF-02AE6924B3BB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8E9E223-F9E5-4338-AE8D-4C185852BA59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BC5D8BA-4807-4781-BBE5-FF7CA6461317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AEDDFFF-32FB-43AC-B66B-00A16F386559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CC04724-F0EB-4F75-A39A-4C3977E437B1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7552170E-1623-43D2-82ED-9324E61A2D51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E074FC7-6231-4160-BA2E-5EC1E3CAEB47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03D36FE1-CB22-4BBB-99FD-1E508A25A146}"/>
              </a:ext>
            </a:extLst>
          </p:cNvPr>
          <p:cNvCxnSpPr>
            <a:cxnSpLocks/>
            <a:stCxn id="49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FA04D9A-43E6-4F65-85AC-BA15185334AE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22C6C90D-722A-497C-8DB5-B485263DA65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49854353-D926-49FA-86A1-D87074E679B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A6FE612-FED2-4BBB-BD94-A0686DB13321}"/>
              </a:ext>
            </a:extLst>
          </p:cNvPr>
          <p:cNvCxnSpPr>
            <a:cxnSpLocks/>
            <a:stCxn id="49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1B5ACD9-F270-4094-9255-EB86B9F3402F}"/>
              </a:ext>
            </a:extLst>
          </p:cNvPr>
          <p:cNvCxnSpPr>
            <a:cxnSpLocks/>
            <a:stCxn id="49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E501719-4114-4557-BB29-5B57CAFC799B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2D88AA4-10CB-48E7-BF12-F9B8A11480F9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A8F53FD-A338-460D-9330-069DA9F9D38E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CBB2ADC-F0A9-476B-8297-54E59E1E3973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AB93B26A-DE44-4DF1-8195-3FE205DD2844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C4A32CD-7C13-4864-A2D6-470739CE17F5}"/>
              </a:ext>
            </a:extLst>
          </p:cNvPr>
          <p:cNvCxnSpPr>
            <a:cxnSpLocks/>
          </p:cNvCxnSpPr>
          <p:nvPr/>
        </p:nvCxnSpPr>
        <p:spPr>
          <a:xfrm flipV="1">
            <a:off x="1155297" y="1676119"/>
            <a:ext cx="1096359" cy="540763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2A08B375-A527-4671-B5C0-7E486BF53450}"/>
              </a:ext>
            </a:extLst>
          </p:cNvPr>
          <p:cNvCxnSpPr>
            <a:cxnSpLocks/>
          </p:cNvCxnSpPr>
          <p:nvPr/>
        </p:nvCxnSpPr>
        <p:spPr>
          <a:xfrm>
            <a:off x="2244137" y="1654175"/>
            <a:ext cx="260938" cy="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653946B3-07AC-4616-9AF2-D7E85A5F6FA4}"/>
              </a:ext>
            </a:extLst>
          </p:cNvPr>
          <p:cNvSpPr txBox="1"/>
          <p:nvPr/>
        </p:nvSpPr>
        <p:spPr>
          <a:xfrm>
            <a:off x="1757403" y="1586050"/>
            <a:ext cx="31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FF"/>
                </a:solidFill>
              </a:rPr>
              <a:t>?</a:t>
            </a:r>
            <a:endParaRPr lang="zh-CN" altLang="en-US" sz="1400" dirty="0">
              <a:solidFill>
                <a:srgbClr val="FF00FF"/>
              </a:solidFill>
            </a:endParaRPr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5B967BE-5950-456D-9542-735DBDA4DEE0}"/>
              </a:ext>
            </a:extLst>
          </p:cNvPr>
          <p:cNvCxnSpPr>
            <a:cxnSpLocks/>
          </p:cNvCxnSpPr>
          <p:nvPr/>
        </p:nvCxnSpPr>
        <p:spPr>
          <a:xfrm flipV="1">
            <a:off x="1131392" y="2235030"/>
            <a:ext cx="1133896" cy="6522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E25122F-012D-4F28-B22C-65AA9F634625}"/>
              </a:ext>
            </a:extLst>
          </p:cNvPr>
          <p:cNvCxnSpPr>
            <a:cxnSpLocks/>
            <a:endCxn id="68" idx="4"/>
          </p:cNvCxnSpPr>
          <p:nvPr/>
        </p:nvCxnSpPr>
        <p:spPr>
          <a:xfrm flipV="1">
            <a:off x="2265288" y="1708150"/>
            <a:ext cx="287412" cy="536778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AD230CF-D19A-4D7B-A815-96B083AF9E0D}"/>
              </a:ext>
            </a:extLst>
          </p:cNvPr>
          <p:cNvSpPr txBox="1"/>
          <p:nvPr/>
        </p:nvSpPr>
        <p:spPr>
          <a:xfrm>
            <a:off x="2304094" y="2001778"/>
            <a:ext cx="310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FF"/>
                </a:solidFill>
              </a:rPr>
              <a:t>?</a:t>
            </a:r>
            <a:endParaRPr lang="zh-CN" altLang="en-US" sz="1400" dirty="0">
              <a:solidFill>
                <a:srgbClr val="FF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7650B88-9C0C-4120-BC65-F712DF931A07}"/>
                  </a:ext>
                </a:extLst>
              </p:cNvPr>
              <p:cNvSpPr txBox="1"/>
              <p:nvPr/>
            </p:nvSpPr>
            <p:spPr>
              <a:xfrm>
                <a:off x="542361" y="4354249"/>
                <a:ext cx="17017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It depends on the 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1600" dirty="0"/>
                  <a:t> 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A7650B88-9C0C-4120-BC65-F712DF931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61" y="4354249"/>
                <a:ext cx="1701776" cy="584775"/>
              </a:xfrm>
              <a:prstGeom prst="rect">
                <a:avLst/>
              </a:prstGeom>
              <a:blipFill>
                <a:blip r:embed="rId4"/>
                <a:stretch>
                  <a:fillRect l="-2151" t="-3125" r="-717" b="-1250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 92">
            <a:extLst>
              <a:ext uri="{FF2B5EF4-FFF2-40B4-BE49-F238E27FC236}">
                <a16:creationId xmlns:a16="http://schemas.microsoft.com/office/drawing/2014/main" id="{01899C1F-89B8-4C24-8D40-442580B84E69}"/>
              </a:ext>
            </a:extLst>
          </p:cNvPr>
          <p:cNvSpPr/>
          <p:nvPr/>
        </p:nvSpPr>
        <p:spPr>
          <a:xfrm>
            <a:off x="3123370" y="1195294"/>
            <a:ext cx="390281" cy="596900"/>
          </a:xfrm>
          <a:prstGeom prst="rect">
            <a:avLst/>
          </a:prstGeom>
          <a:solidFill>
            <a:srgbClr val="B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80">
                <a:extLst>
                  <a:ext uri="{FF2B5EF4-FFF2-40B4-BE49-F238E27FC236}">
                    <a16:creationId xmlns:a16="http://schemas.microsoft.com/office/drawing/2014/main" id="{97EE2337-BF76-40C6-9C47-BD57ADE5CE4C}"/>
                  </a:ext>
                </a:extLst>
              </p:cNvPr>
              <p:cNvSpPr txBox="1"/>
              <p:nvPr/>
            </p:nvSpPr>
            <p:spPr>
              <a:xfrm>
                <a:off x="3466035" y="3301815"/>
                <a:ext cx="50095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One white grid with cost as follows for </a:t>
                </a:r>
                <a14:m>
                  <m:oMath xmlns:m="http://schemas.openxmlformats.org/officeDocument/2006/math">
                    <m:r>
                      <a:rPr lang="zh-CN" altLang="zh-CN" sz="1600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4" name="文本框 80">
                <a:extLst>
                  <a:ext uri="{FF2B5EF4-FFF2-40B4-BE49-F238E27FC236}">
                    <a16:creationId xmlns:a16="http://schemas.microsoft.com/office/drawing/2014/main" id="{97EE2337-BF76-40C6-9C47-BD57ADE5C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35" y="3301815"/>
                <a:ext cx="5009514" cy="584775"/>
              </a:xfrm>
              <a:prstGeom prst="rect">
                <a:avLst/>
              </a:prstGeom>
              <a:blipFill>
                <a:blip r:embed="rId5"/>
                <a:stretch>
                  <a:fillRect l="-731" t="-3125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88">
                <a:extLst>
                  <a:ext uri="{FF2B5EF4-FFF2-40B4-BE49-F238E27FC236}">
                    <a16:creationId xmlns:a16="http://schemas.microsoft.com/office/drawing/2014/main" id="{FCB24251-EEC3-4877-92C9-122D52CE3DD4}"/>
                  </a:ext>
                </a:extLst>
              </p:cNvPr>
              <p:cNvSpPr txBox="1"/>
              <p:nvPr/>
            </p:nvSpPr>
            <p:spPr>
              <a:xfrm>
                <a:off x="3102470" y="2692118"/>
                <a:ext cx="57366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Cost can be calculated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 using the following formula: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5" name="文本框 88">
                <a:extLst>
                  <a:ext uri="{FF2B5EF4-FFF2-40B4-BE49-F238E27FC236}">
                    <a16:creationId xmlns:a16="http://schemas.microsoft.com/office/drawing/2014/main" id="{FCB24251-EEC3-4877-92C9-122D52CE3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470" y="2692118"/>
                <a:ext cx="5736645" cy="584775"/>
              </a:xfrm>
              <a:prstGeom prst="rect">
                <a:avLst/>
              </a:prstGeom>
              <a:blipFill>
                <a:blip r:embed="rId6"/>
                <a:stretch>
                  <a:fillRect l="-638" t="-3125" b="-520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89">
                <a:extLst>
                  <a:ext uri="{FF2B5EF4-FFF2-40B4-BE49-F238E27FC236}">
                    <a16:creationId xmlns:a16="http://schemas.microsoft.com/office/drawing/2014/main" id="{5CEF3D20-FBAD-4DF3-8987-31A88D033C7A}"/>
                  </a:ext>
                </a:extLst>
              </p:cNvPr>
              <p:cNvSpPr txBox="1"/>
              <p:nvPr/>
            </p:nvSpPr>
            <p:spPr>
              <a:xfrm>
                <a:off x="3466035" y="4029388"/>
                <a:ext cx="50095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/>
                  <a:t>One colored grid with cost as follows for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6" name="文本框 89">
                <a:extLst>
                  <a:ext uri="{FF2B5EF4-FFF2-40B4-BE49-F238E27FC236}">
                    <a16:creationId xmlns:a16="http://schemas.microsoft.com/office/drawing/2014/main" id="{5CEF3D20-FBAD-4DF3-8987-31A88D033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35" y="4029388"/>
                <a:ext cx="5009513" cy="584775"/>
              </a:xfrm>
              <a:prstGeom prst="rect">
                <a:avLst/>
              </a:prstGeom>
              <a:blipFill>
                <a:blip r:embed="rId7"/>
                <a:stretch>
                  <a:fillRect l="-731" t="-3125" b="-5208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244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/>
      <p:bldP spid="92" grpId="0"/>
      <p:bldP spid="93" grpId="0" animBg="1"/>
      <p:bldP spid="94" grpId="0"/>
      <p:bldP spid="9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A03EA-2010-4E56-955C-C1AED39EA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596684"/>
            <a:ext cx="8248650" cy="1547446"/>
          </a:xfrm>
        </p:spPr>
        <p:txBody>
          <a:bodyPr>
            <a:normAutofit/>
          </a:bodyPr>
          <a:lstStyle/>
          <a:p>
            <a:r>
              <a:rPr lang="en-US" altLang="zh-CN" dirty="0"/>
              <a:t>A* Path Planning Algorithm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D63ABC-4733-43DA-B1FB-C04A4487F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08E53F-7D5C-4213-80FE-CC5A11C9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4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28EF90-ED42-4BB6-9AE3-F95C2992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34C2444-BF41-4409-9994-E47ACF5B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route planning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08F71C-51EC-437A-AF8A-7A33F3EE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885" y="1130300"/>
            <a:ext cx="5842474" cy="31100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7952B3-817D-4872-A6A9-BE192488B68F}"/>
              </a:ext>
            </a:extLst>
          </p:cNvPr>
          <p:cNvSpPr txBox="1"/>
          <p:nvPr/>
        </p:nvSpPr>
        <p:spPr>
          <a:xfrm>
            <a:off x="1050352" y="4344464"/>
            <a:ext cx="7039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Avoiding the Fuel-consuming and time-consuming area if their cost is too high?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DBE98E8-816C-43FC-8342-16EB5EFB6E17}"/>
              </a:ext>
            </a:extLst>
          </p:cNvPr>
          <p:cNvSpPr txBox="1"/>
          <p:nvPr/>
        </p:nvSpPr>
        <p:spPr>
          <a:xfrm>
            <a:off x="4727623" y="913336"/>
            <a:ext cx="1874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Fuel-consuming area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0060EA3-70E6-4296-988B-F7724CCB38E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889500" y="1221113"/>
            <a:ext cx="775145" cy="760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46BD099-3356-48B6-B9A8-21DFCBBABF94}"/>
              </a:ext>
            </a:extLst>
          </p:cNvPr>
          <p:cNvSpPr txBox="1"/>
          <p:nvPr/>
        </p:nvSpPr>
        <p:spPr>
          <a:xfrm>
            <a:off x="1798342" y="1427697"/>
            <a:ext cx="1874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Time-consuming area</a:t>
            </a:r>
            <a:endParaRPr lang="zh-CN" altLang="en-US" sz="1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901AAB3-17F8-46E2-BD4B-EE8E7A7C8517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2735364" y="1735474"/>
            <a:ext cx="1202505" cy="8997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1729BF9-F909-444F-A610-C903AEEE8AD1}"/>
              </a:ext>
            </a:extLst>
          </p:cNvPr>
          <p:cNvSpPr txBox="1"/>
          <p:nvPr/>
        </p:nvSpPr>
        <p:spPr>
          <a:xfrm>
            <a:off x="5791961" y="1632821"/>
            <a:ext cx="99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altLang="zh-CN" dirty="0"/>
              <a:t>Trajectory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71C3A99-6CF0-4AA2-935C-2AC472191811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5302250" y="1940598"/>
            <a:ext cx="988187" cy="289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10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7F0D42-B319-4AD5-8C06-7A358AF2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955E31C-38F8-491C-81A4-3793AC05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route planning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473C17-C193-4682-933A-448661904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9" t="5943" r="25994" b="7080"/>
          <a:stretch/>
        </p:blipFill>
        <p:spPr>
          <a:xfrm>
            <a:off x="1441492" y="1225551"/>
            <a:ext cx="2895600" cy="2825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A726FB-B164-4483-93F1-0D66C3DFFD84}"/>
              </a:ext>
            </a:extLst>
          </p:cNvPr>
          <p:cNvSpPr txBox="1"/>
          <p:nvPr/>
        </p:nvSpPr>
        <p:spPr>
          <a:xfrm>
            <a:off x="1050351" y="4354249"/>
            <a:ext cx="703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 through the fuel-consuming and time-consuming area if their additional cost is quite small?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8594DE-0D38-4D5C-906D-BEF17890A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279" y="1225550"/>
            <a:ext cx="2805961" cy="282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84706E-C8EC-44CA-A45D-37F8CC54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01DB7A9-A366-4FDD-A9F7-F96B2F2C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your route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5FC5422-D14B-457F-8DD8-84A3F190B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25973"/>
                  </p:ext>
                </p:extLst>
              </p:nvPr>
            </p:nvGraphicFramePr>
            <p:xfrm>
              <a:off x="1479516" y="1241822"/>
              <a:ext cx="6181212" cy="184427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53913">
                      <a:extLst>
                        <a:ext uri="{9D8B030D-6E8A-4147-A177-3AD203B41FA5}">
                          <a16:colId xmlns:a16="http://schemas.microsoft.com/office/drawing/2014/main" val="3677149053"/>
                        </a:ext>
                      </a:extLst>
                    </a:gridCol>
                    <a:gridCol w="651184">
                      <a:extLst>
                        <a:ext uri="{9D8B030D-6E8A-4147-A177-3AD203B41FA5}">
                          <a16:colId xmlns:a16="http://schemas.microsoft.com/office/drawing/2014/main" val="993571809"/>
                        </a:ext>
                      </a:extLst>
                    </a:gridCol>
                    <a:gridCol w="651184">
                      <a:extLst>
                        <a:ext uri="{9D8B030D-6E8A-4147-A177-3AD203B41FA5}">
                          <a16:colId xmlns:a16="http://schemas.microsoft.com/office/drawing/2014/main" val="3098769857"/>
                        </a:ext>
                      </a:extLst>
                    </a:gridCol>
                    <a:gridCol w="651775">
                      <a:extLst>
                        <a:ext uri="{9D8B030D-6E8A-4147-A177-3AD203B41FA5}">
                          <a16:colId xmlns:a16="http://schemas.microsoft.com/office/drawing/2014/main" val="2934933872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2804456288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470048944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1861680013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3875051646"/>
                        </a:ext>
                      </a:extLst>
                    </a:gridCol>
                  </a:tblGrid>
                  <a:tr h="35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Aircraft Model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altLang="zh-CN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sSub>
                                  <m:sSubPr>
                                    <m:ctrlP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9703229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PolyU-A380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34378725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PolyU-A381</a:t>
                          </a:r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9231598"/>
                      </a:ext>
                    </a:extLst>
                  </a:tr>
                  <a:tr h="4381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PolyU-A382</a:t>
                          </a:r>
                          <a:endParaRPr kumimoji="0" lang="zh-CN" altLang="zh-CN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5033673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PolyU-A383</a:t>
                          </a:r>
                          <a:endParaRPr kumimoji="0" lang="zh-CN" altLang="zh-CN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917619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F5FC5422-D14B-457F-8DD8-84A3F190BC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825973"/>
                  </p:ext>
                </p:extLst>
              </p:nvPr>
            </p:nvGraphicFramePr>
            <p:xfrm>
              <a:off x="1479516" y="1241822"/>
              <a:ext cx="6181212" cy="184427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53913">
                      <a:extLst>
                        <a:ext uri="{9D8B030D-6E8A-4147-A177-3AD203B41FA5}">
                          <a16:colId xmlns:a16="http://schemas.microsoft.com/office/drawing/2014/main" val="3677149053"/>
                        </a:ext>
                      </a:extLst>
                    </a:gridCol>
                    <a:gridCol w="651184">
                      <a:extLst>
                        <a:ext uri="{9D8B030D-6E8A-4147-A177-3AD203B41FA5}">
                          <a16:colId xmlns:a16="http://schemas.microsoft.com/office/drawing/2014/main" val="993571809"/>
                        </a:ext>
                      </a:extLst>
                    </a:gridCol>
                    <a:gridCol w="651184">
                      <a:extLst>
                        <a:ext uri="{9D8B030D-6E8A-4147-A177-3AD203B41FA5}">
                          <a16:colId xmlns:a16="http://schemas.microsoft.com/office/drawing/2014/main" val="3098769857"/>
                        </a:ext>
                      </a:extLst>
                    </a:gridCol>
                    <a:gridCol w="651775">
                      <a:extLst>
                        <a:ext uri="{9D8B030D-6E8A-4147-A177-3AD203B41FA5}">
                          <a16:colId xmlns:a16="http://schemas.microsoft.com/office/drawing/2014/main" val="2934933872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2804456288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470048944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1861680013"/>
                        </a:ext>
                      </a:extLst>
                    </a:gridCol>
                    <a:gridCol w="768289">
                      <a:extLst>
                        <a:ext uri="{9D8B030D-6E8A-4147-A177-3AD203B41FA5}">
                          <a16:colId xmlns:a16="http://schemas.microsoft.com/office/drawing/2014/main" val="3875051646"/>
                        </a:ext>
                      </a:extLst>
                    </a:gridCol>
                  </a:tblGrid>
                  <a:tr h="35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Aircraft Model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7570" t="-1724" r="-673832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7570" t="-1724" r="-573832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7570" t="-1724" r="-473832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2362" t="-1724" r="-299213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6349" t="-1724" r="-201587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6349" t="-1724" r="-101587" b="-4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6349" t="-1724" r="-1587" b="-4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3229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PolyU-A380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34378725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PolyU-A381</a:t>
                          </a:r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9231598"/>
                      </a:ext>
                    </a:extLst>
                  </a:tr>
                  <a:tr h="4381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PolyU-A382</a:t>
                          </a:r>
                          <a:endParaRPr kumimoji="0" lang="zh-CN" altLang="zh-CN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5033673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PolyU-A383</a:t>
                          </a:r>
                          <a:endParaRPr kumimoji="0" lang="zh-CN" altLang="zh-CN" sz="1200" b="0" i="0" u="none" strike="noStrike" kern="1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2.5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0.1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9176196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7CA9BB-52F9-4A16-A9F7-AC875E52302C}"/>
                  </a:ext>
                </a:extLst>
              </p:cNvPr>
              <p:cNvSpPr txBox="1"/>
              <p:nvPr/>
            </p:nvSpPr>
            <p:spPr>
              <a:xfrm>
                <a:off x="1607847" y="3288858"/>
                <a:ext cx="592455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∙∆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sz="1200" dirty="0"/>
              </a:p>
              <a:p>
                <a:r>
                  <a:rPr lang="en-US" altLang="zh-CN" sz="1200" dirty="0"/>
                  <a:t>With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sz="1200" dirty="0"/>
                  <a:t>=cost of fuel per kg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200" dirty="0"/>
                  <a:t>=time related cost per minute of flight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200" dirty="0"/>
                  <a:t>=fixed cost independent of time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zh-CN" sz="1200" dirty="0"/>
                  <a:t>=time related cost per minute of flight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1200" dirty="0"/>
                  <a:t>=trip fuel (e.g. 3000kg/h)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1200" dirty="0"/>
                  <a:t>=trip Time (e.g. 8 hours from Hong Kong to Paris)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B7CA9BB-52F9-4A16-A9F7-AC875E523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847" y="3288858"/>
                <a:ext cx="5924550" cy="1477328"/>
              </a:xfrm>
              <a:prstGeom prst="rect">
                <a:avLst/>
              </a:prstGeom>
              <a:blipFill>
                <a:blip r:embed="rId3"/>
                <a:stretch>
                  <a:fillRect l="-1646" b="-5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109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292929"/>
                </a:solidFill>
                <a:latin typeface="medium-content-serif-font"/>
              </a:rPr>
              <a:t>Definition of Path Planning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552450" y="1013966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40EA08E5-0D4B-49F4-AD25-48D87865DAF1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1A9269-4FDA-4775-988A-2F5B05BA707C}"/>
              </a:ext>
            </a:extLst>
          </p:cNvPr>
          <p:cNvSpPr txBox="1"/>
          <p:nvPr/>
        </p:nvSpPr>
        <p:spPr>
          <a:xfrm>
            <a:off x="3483353" y="1820487"/>
            <a:ext cx="52451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700" b="1" i="0" dirty="0">
                <a:solidFill>
                  <a:srgbClr val="292929"/>
                </a:solidFill>
                <a:effectLst/>
                <a:latin typeface="medium-content-serif-font"/>
              </a:rPr>
              <a:t>Search Space</a:t>
            </a:r>
            <a:r>
              <a:rPr lang="en-US" altLang="zh-CN" sz="1700" b="0" i="0" dirty="0">
                <a:solidFill>
                  <a:srgbClr val="292929"/>
                </a:solidFill>
                <a:effectLst/>
                <a:latin typeface="medium-content-serif-font"/>
              </a:rPr>
              <a:t> — A collection of nodes, like all board positions of a board game.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2C221B3-480B-417F-94B2-EAA8C9B8B61E}"/>
                  </a:ext>
                </a:extLst>
              </p:cNvPr>
              <p:cNvSpPr txBox="1"/>
              <p:nvPr/>
            </p:nvSpPr>
            <p:spPr>
              <a:xfrm>
                <a:off x="3483353" y="1167805"/>
                <a:ext cx="46069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1800" b="1" i="0" dirty="0">
                    <a:solidFill>
                      <a:srgbClr val="292929"/>
                    </a:solidFill>
                    <a:effectLst/>
                    <a:latin typeface="medium-content-serif-font"/>
                  </a:rPr>
                  <a:t>Node</a:t>
                </a:r>
                <a:r>
                  <a:rPr lang="en-US" altLang="zh-CN" sz="1800" b="0" i="0" dirty="0">
                    <a:solidFill>
                      <a:srgbClr val="292929"/>
                    </a:solidFill>
                    <a:effectLst/>
                    <a:latin typeface="medium-content-serif-font"/>
                  </a:rPr>
                  <a:t> — All potential position you can go across with a unique position </a:t>
                </a:r>
                <a14:m>
                  <m:oMath xmlns:m="http://schemas.openxmlformats.org/officeDocument/2006/math">
                    <m:r>
                      <a:rPr lang="zh-CN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i="0" dirty="0">
                  <a:solidFill>
                    <a:srgbClr val="292929"/>
                  </a:solidFill>
                  <a:effectLst/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72C221B3-480B-417F-94B2-EAA8C9B8B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53" y="1167805"/>
                <a:ext cx="4606924" cy="646331"/>
              </a:xfrm>
              <a:prstGeom prst="rect">
                <a:avLst/>
              </a:prstGeom>
              <a:blipFill>
                <a:blip r:embed="rId2"/>
                <a:stretch>
                  <a:fillRect l="-105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椭圆 88">
            <a:extLst>
              <a:ext uri="{FF2B5EF4-FFF2-40B4-BE49-F238E27FC236}">
                <a16:creationId xmlns:a16="http://schemas.microsoft.com/office/drawing/2014/main" id="{491485EE-95EB-473F-8763-9916B66E4FBE}"/>
              </a:ext>
            </a:extLst>
          </p:cNvPr>
          <p:cNvSpPr/>
          <p:nvPr/>
        </p:nvSpPr>
        <p:spPr>
          <a:xfrm>
            <a:off x="1362075" y="2489208"/>
            <a:ext cx="95250" cy="107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89A251F8-9134-4F6D-ACBF-5DE95AF535B2}"/>
              </a:ext>
            </a:extLst>
          </p:cNvPr>
          <p:cNvSpPr/>
          <p:nvPr/>
        </p:nvSpPr>
        <p:spPr>
          <a:xfrm>
            <a:off x="1635962" y="2482858"/>
            <a:ext cx="95250" cy="107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B6A27965-147D-43DD-9310-DCF3B78CF14B}"/>
              </a:ext>
            </a:extLst>
          </p:cNvPr>
          <p:cNvSpPr/>
          <p:nvPr/>
        </p:nvSpPr>
        <p:spPr>
          <a:xfrm>
            <a:off x="1911350" y="2492391"/>
            <a:ext cx="95250" cy="107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6B82E029-06B8-44CD-8042-B0DA1C7D97B1}"/>
              </a:ext>
            </a:extLst>
          </p:cNvPr>
          <p:cNvSpPr/>
          <p:nvPr/>
        </p:nvSpPr>
        <p:spPr>
          <a:xfrm>
            <a:off x="1935913" y="2200290"/>
            <a:ext cx="95250" cy="1079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CDDE4B96-01CF-44D9-87AC-ED90EB682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0" y="2861788"/>
            <a:ext cx="1730440" cy="1727200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B0768815-F657-449A-A469-F9EA101E3EA8}"/>
              </a:ext>
            </a:extLst>
          </p:cNvPr>
          <p:cNvSpPr txBox="1"/>
          <p:nvPr/>
        </p:nvSpPr>
        <p:spPr>
          <a:xfrm>
            <a:off x="3607481" y="458898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Gobang</a:t>
            </a:r>
            <a:endParaRPr lang="zh-CN" altLang="en-US" sz="1600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4FF0666-5912-4ED7-A4BE-5648E192E4A0}"/>
              </a:ext>
            </a:extLst>
          </p:cNvPr>
          <p:cNvSpPr txBox="1"/>
          <p:nvPr/>
        </p:nvSpPr>
        <p:spPr>
          <a:xfrm>
            <a:off x="5264150" y="3062055"/>
            <a:ext cx="346430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1700" b="1" i="0" dirty="0">
                <a:solidFill>
                  <a:srgbClr val="292929"/>
                </a:solidFill>
                <a:effectLst/>
                <a:latin typeface="medium-content-serif-font"/>
              </a:rPr>
              <a:t>Objective of path planning</a:t>
            </a:r>
            <a:r>
              <a:rPr lang="en-US" altLang="zh-CN" sz="1700" b="0" i="0" dirty="0">
                <a:solidFill>
                  <a:srgbClr val="292929"/>
                </a:solidFill>
                <a:effectLst/>
                <a:latin typeface="medium-content-serif-font"/>
              </a:rPr>
              <a:t>— Find the shortest routes with </a:t>
            </a:r>
            <a:r>
              <a:rPr lang="en-US" altLang="zh-CN" sz="1700" dirty="0">
                <a:solidFill>
                  <a:srgbClr val="292929"/>
                </a:solidFill>
                <a:latin typeface="medium-content-serif-font"/>
              </a:rPr>
              <a:t>smallest cost </a:t>
            </a:r>
            <a:r>
              <a:rPr lang="en-US" altLang="zh-CN" sz="1700" b="0" i="0" dirty="0">
                <a:solidFill>
                  <a:srgbClr val="292929"/>
                </a:solidFill>
                <a:effectLst/>
                <a:latin typeface="medium-content-serif-font"/>
              </a:rPr>
              <a:t>from start node to goal node.</a:t>
            </a:r>
          </a:p>
        </p:txBody>
      </p: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5839D881-4176-4461-B2DA-5BEB4E381221}"/>
              </a:ext>
            </a:extLst>
          </p:cNvPr>
          <p:cNvCxnSpPr>
            <a:cxnSpLocks/>
          </p:cNvCxnSpPr>
          <p:nvPr/>
        </p:nvCxnSpPr>
        <p:spPr>
          <a:xfrm>
            <a:off x="189311" y="4459259"/>
            <a:ext cx="440527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733E9746-8A94-4866-96B6-8C69477379CE}"/>
              </a:ext>
            </a:extLst>
          </p:cNvPr>
          <p:cNvCxnSpPr>
            <a:cxnSpLocks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55A4108-3B94-4B11-90CE-9F6880189032}"/>
              </a:ext>
            </a:extLst>
          </p:cNvPr>
          <p:cNvCxnSpPr>
            <a:cxnSpLocks/>
          </p:cNvCxnSpPr>
          <p:nvPr/>
        </p:nvCxnSpPr>
        <p:spPr>
          <a:xfrm flipV="1">
            <a:off x="866692" y="2241551"/>
            <a:ext cx="257258" cy="6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7A440345-4552-42A2-B244-896F84813EE9}"/>
              </a:ext>
            </a:extLst>
          </p:cNvPr>
          <p:cNvCxnSpPr>
            <a:cxnSpLocks/>
          </p:cNvCxnSpPr>
          <p:nvPr/>
        </p:nvCxnSpPr>
        <p:spPr>
          <a:xfrm flipV="1">
            <a:off x="1129798" y="2241551"/>
            <a:ext cx="257258" cy="63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4601932C-352D-4CA7-A47E-86DFE9D27030}"/>
              </a:ext>
            </a:extLst>
          </p:cNvPr>
          <p:cNvCxnSpPr>
            <a:cxnSpLocks/>
          </p:cNvCxnSpPr>
          <p:nvPr/>
        </p:nvCxnSpPr>
        <p:spPr>
          <a:xfrm flipV="1">
            <a:off x="1407151" y="2244726"/>
            <a:ext cx="295321" cy="31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8DC95769-CADB-4FEE-911E-57CB9BD861B3}"/>
              </a:ext>
            </a:extLst>
          </p:cNvPr>
          <p:cNvCxnSpPr>
            <a:cxnSpLocks/>
          </p:cNvCxnSpPr>
          <p:nvPr/>
        </p:nvCxnSpPr>
        <p:spPr>
          <a:xfrm flipV="1">
            <a:off x="1692900" y="2244726"/>
            <a:ext cx="295321" cy="31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D439B852-469B-45C2-BEA7-1720B4ED3754}"/>
              </a:ext>
            </a:extLst>
          </p:cNvPr>
          <p:cNvCxnSpPr>
            <a:cxnSpLocks/>
          </p:cNvCxnSpPr>
          <p:nvPr/>
        </p:nvCxnSpPr>
        <p:spPr>
          <a:xfrm flipV="1">
            <a:off x="1996611" y="2241553"/>
            <a:ext cx="295321" cy="31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C1FA0880-002F-4EB0-9B5D-D3A2D5CE55D8}"/>
              </a:ext>
            </a:extLst>
          </p:cNvPr>
          <p:cNvCxnSpPr>
            <a:cxnSpLocks/>
          </p:cNvCxnSpPr>
          <p:nvPr/>
        </p:nvCxnSpPr>
        <p:spPr>
          <a:xfrm flipV="1">
            <a:off x="2280819" y="2241558"/>
            <a:ext cx="295321" cy="317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08E1001-D3EF-4991-B3AE-64475BF98402}"/>
              </a:ext>
            </a:extLst>
          </p:cNvPr>
          <p:cNvCxnSpPr>
            <a:cxnSpLocks/>
          </p:cNvCxnSpPr>
          <p:nvPr/>
        </p:nvCxnSpPr>
        <p:spPr>
          <a:xfrm flipV="1">
            <a:off x="2545678" y="1972935"/>
            <a:ext cx="7022" cy="2451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146D9C78-5589-4B6F-8F73-E023815C038F}"/>
              </a:ext>
            </a:extLst>
          </p:cNvPr>
          <p:cNvCxnSpPr>
            <a:cxnSpLocks/>
          </p:cNvCxnSpPr>
          <p:nvPr/>
        </p:nvCxnSpPr>
        <p:spPr>
          <a:xfrm flipV="1">
            <a:off x="2549189" y="1721456"/>
            <a:ext cx="7022" cy="2451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B18E74C7-C63B-4876-82BA-F3E0165A47F8}"/>
              </a:ext>
            </a:extLst>
          </p:cNvPr>
          <p:cNvSpPr txBox="1"/>
          <p:nvPr/>
        </p:nvSpPr>
        <p:spPr>
          <a:xfrm>
            <a:off x="700634" y="4305347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Route 1</a:t>
            </a:r>
            <a:endParaRPr lang="zh-CN" altLang="en-US" sz="1600" dirty="0"/>
          </a:p>
        </p:txBody>
      </p: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D0B1D35-0B70-4D76-A4D3-105A119498F3}"/>
              </a:ext>
            </a:extLst>
          </p:cNvPr>
          <p:cNvCxnSpPr>
            <a:cxnSpLocks/>
          </p:cNvCxnSpPr>
          <p:nvPr/>
        </p:nvCxnSpPr>
        <p:spPr>
          <a:xfrm>
            <a:off x="193112" y="4854007"/>
            <a:ext cx="440527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5787B1D-F28D-4A40-AF98-C7CBC0EA246A}"/>
              </a:ext>
            </a:extLst>
          </p:cNvPr>
          <p:cNvSpPr txBox="1"/>
          <p:nvPr/>
        </p:nvSpPr>
        <p:spPr>
          <a:xfrm>
            <a:off x="704435" y="4700095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Route 2</a:t>
            </a:r>
            <a:endParaRPr lang="zh-CN" altLang="en-US" sz="1600" dirty="0"/>
          </a:p>
        </p:txBody>
      </p: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9D97D89C-6EDA-478B-9F75-991B371A188D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54265"/>
            <a:ext cx="236663" cy="23804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17607FB6-01D7-45DF-B6DA-458A4AC4CE4A}"/>
              </a:ext>
            </a:extLst>
          </p:cNvPr>
          <p:cNvCxnSpPr>
            <a:cxnSpLocks/>
          </p:cNvCxnSpPr>
          <p:nvPr/>
        </p:nvCxnSpPr>
        <p:spPr>
          <a:xfrm flipV="1">
            <a:off x="1136967" y="1959530"/>
            <a:ext cx="276244" cy="2895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22625580-7DEB-46B7-9660-B0A73F35246B}"/>
              </a:ext>
            </a:extLst>
          </p:cNvPr>
          <p:cNvCxnSpPr>
            <a:cxnSpLocks/>
          </p:cNvCxnSpPr>
          <p:nvPr/>
        </p:nvCxnSpPr>
        <p:spPr>
          <a:xfrm flipV="1">
            <a:off x="1409860" y="1670077"/>
            <a:ext cx="276244" cy="2895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1EC7E85A-6B1A-488E-8DC4-EA56EC4371E5}"/>
              </a:ext>
            </a:extLst>
          </p:cNvPr>
          <p:cNvCxnSpPr>
            <a:cxnSpLocks/>
          </p:cNvCxnSpPr>
          <p:nvPr/>
        </p:nvCxnSpPr>
        <p:spPr>
          <a:xfrm flipV="1">
            <a:off x="1707940" y="1646417"/>
            <a:ext cx="257258" cy="6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425FC716-3B29-40CC-871D-D6F790956107}"/>
              </a:ext>
            </a:extLst>
          </p:cNvPr>
          <p:cNvCxnSpPr>
            <a:cxnSpLocks/>
          </p:cNvCxnSpPr>
          <p:nvPr/>
        </p:nvCxnSpPr>
        <p:spPr>
          <a:xfrm flipV="1">
            <a:off x="1993690" y="1646417"/>
            <a:ext cx="257258" cy="6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38EE7DAD-AF00-4818-862E-D9FD8914EC1D}"/>
              </a:ext>
            </a:extLst>
          </p:cNvPr>
          <p:cNvCxnSpPr>
            <a:cxnSpLocks/>
          </p:cNvCxnSpPr>
          <p:nvPr/>
        </p:nvCxnSpPr>
        <p:spPr>
          <a:xfrm flipV="1">
            <a:off x="2261978" y="1649592"/>
            <a:ext cx="257258" cy="63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B7815F63-9CBE-4F7D-941D-C12FF77C4751}"/>
              </a:ext>
            </a:extLst>
          </p:cNvPr>
          <p:cNvSpPr txBox="1"/>
          <p:nvPr/>
        </p:nvSpPr>
        <p:spPr>
          <a:xfrm>
            <a:off x="5516818" y="4253675"/>
            <a:ext cx="2958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How to find the shortest route!</a:t>
            </a: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F903DA9B-58BF-4881-955D-95AD97370F1A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F903DA9B-58BF-4881-955D-95AD97370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5E3E725E-8D6D-427F-90AC-8919DD1D5F74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01573F71-CDD1-4BDD-BB41-BD00E1910BD9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06DD7A54-F481-44BC-8508-D9861CD9641B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06DD7A54-F481-44BC-8508-D9861CD96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E4DF6C9-7B37-46B0-A89A-BE870D48201C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AE4DF6C9-7B37-46B0-A89A-BE870D482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6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37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  <p:bldP spid="64" grpId="0"/>
      <p:bldP spid="65" grpId="0" animBg="1"/>
      <p:bldP spid="83" grpId="0" animBg="1"/>
      <p:bldP spid="2" grpId="0"/>
      <p:bldP spid="88" grpId="0"/>
      <p:bldP spid="89" grpId="0" animBg="1"/>
      <p:bldP spid="90" grpId="0" animBg="1"/>
      <p:bldP spid="91" grpId="0" animBg="1"/>
      <p:bldP spid="93" grpId="0" animBg="1"/>
      <p:bldP spid="94" grpId="0"/>
      <p:bldP spid="95" grpId="0"/>
      <p:bldP spid="115" grpId="0"/>
      <p:bldP spid="117" grpId="0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92929"/>
                </a:solidFill>
                <a:latin typeface="medium-content-serif-font"/>
              </a:rPr>
              <a:t>Path Planning using A Star 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5E4556B-8363-410B-899C-9162857DAEBF}"/>
              </a:ext>
            </a:extLst>
          </p:cNvPr>
          <p:cNvSpPr txBox="1"/>
          <p:nvPr/>
        </p:nvSpPr>
        <p:spPr>
          <a:xfrm>
            <a:off x="3139494" y="3184465"/>
            <a:ext cx="5248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8 neighboring node and the cost can be calculated as follows!</a:t>
            </a:r>
            <a:endParaRPr lang="zh-CN" altLang="en-US" sz="1400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2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/>
              <p:nvPr/>
            </p:nvSpPr>
            <p:spPr>
              <a:xfrm>
                <a:off x="3139494" y="3540228"/>
                <a:ext cx="524885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Node 1: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3,2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3,2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3,2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=6.8 meters</a:t>
                </a:r>
              </a:p>
              <a:p>
                <a:r>
                  <a:rPr lang="en-US" altLang="zh-CN" sz="1400" dirty="0">
                    <a:latin typeface="medium-content-serif-font"/>
                  </a:rPr>
                  <a:t>	with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(3,2)=1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meter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(3,2) =5.8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meters</m:t>
                    </m:r>
                  </m:oMath>
                </a14:m>
                <a:endParaRPr lang="zh-CN" altLang="zh-CN" sz="14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3540228"/>
                <a:ext cx="5248856" cy="738664"/>
              </a:xfrm>
              <a:prstGeom prst="rect">
                <a:avLst/>
              </a:prstGeom>
              <a:blipFill>
                <a:blip r:embed="rId3"/>
                <a:stretch>
                  <a:fillRect l="-348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>
            <a:extLst>
              <a:ext uri="{FF2B5EF4-FFF2-40B4-BE49-F238E27FC236}">
                <a16:creationId xmlns:a16="http://schemas.microsoft.com/office/drawing/2014/main" id="{EA31475A-7F4F-4ED7-B0D4-D401FF18259C}"/>
              </a:ext>
            </a:extLst>
          </p:cNvPr>
          <p:cNvSpPr txBox="1"/>
          <p:nvPr/>
        </p:nvSpPr>
        <p:spPr>
          <a:xfrm>
            <a:off x="1044464" y="2506078"/>
            <a:ext cx="66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Node 1</a:t>
            </a:r>
            <a:endParaRPr lang="zh-CN" altLang="en-US" sz="1200" dirty="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9409D6-5D71-4425-8627-BD56737AFE02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113861" y="1616009"/>
            <a:ext cx="1405163" cy="9391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C62CF2B-6BB7-488E-BBA8-2533F0E90886}"/>
              </a:ext>
            </a:extLst>
          </p:cNvPr>
          <p:cNvCxnSpPr>
            <a:cxnSpLocks/>
          </p:cNvCxnSpPr>
          <p:nvPr/>
        </p:nvCxnSpPr>
        <p:spPr>
          <a:xfrm flipV="1">
            <a:off x="1103772" y="2530476"/>
            <a:ext cx="1448928" cy="1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76384C-3EE9-49E4-9431-04C0D9583029}"/>
              </a:ext>
            </a:extLst>
          </p:cNvPr>
          <p:cNvCxnSpPr>
            <a:cxnSpLocks/>
            <a:stCxn id="63" idx="4"/>
          </p:cNvCxnSpPr>
          <p:nvPr/>
        </p:nvCxnSpPr>
        <p:spPr>
          <a:xfrm flipH="1">
            <a:off x="2535862" y="1708150"/>
            <a:ext cx="16838" cy="797928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962B7C4-F6F2-4E9F-B5F5-808894B79A14}"/>
              </a:ext>
            </a:extLst>
          </p:cNvPr>
          <p:cNvSpPr txBox="1"/>
          <p:nvPr/>
        </p:nvSpPr>
        <p:spPr>
          <a:xfrm>
            <a:off x="1754757" y="2534623"/>
            <a:ext cx="86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5 meters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D29972E-55CE-488D-A3E0-F1B6A24EC780}"/>
              </a:ext>
            </a:extLst>
          </p:cNvPr>
          <p:cNvSpPr txBox="1"/>
          <p:nvPr/>
        </p:nvSpPr>
        <p:spPr>
          <a:xfrm>
            <a:off x="2529467" y="1946811"/>
            <a:ext cx="757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3 meters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/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sz="1200" dirty="0"/>
                  <a:t>=5.8 meters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C738F46B-6E90-46F8-A9E7-19FB73D46F6D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C738F46B-6E90-46F8-A9E7-19FB73D4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2A8C0BA-C4B0-4D9E-85F9-917486D15EDF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405D8F7-B254-4B08-B2D9-6AFF340DB43F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37718A7-7E6F-42D5-8914-C3E2A360EF84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37718A7-7E6F-42D5-8914-C3E2A360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66BCBBF-87C3-46F8-A431-54133EFDF34C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66BCBBF-87C3-46F8-A431-54133EFD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4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39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 animBg="1"/>
      <p:bldP spid="44" grpId="0"/>
      <p:bldP spid="63" grpId="0" animBg="1"/>
      <p:bldP spid="64" grpId="0"/>
      <p:bldP spid="65" grpId="0" animBg="1"/>
      <p:bldP spid="66" grpId="0"/>
      <p:bldP spid="98" grpId="0"/>
      <p:bldP spid="101" grpId="0"/>
      <p:bldP spid="112" grpId="0"/>
      <p:bldP spid="113" grpId="0"/>
      <p:bldP spid="1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92929"/>
                </a:solidFill>
                <a:latin typeface="medium-content-serif-font"/>
              </a:rPr>
              <a:t>Path Planning using A Star 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5E4556B-8363-410B-899C-9162857DAEBF}"/>
              </a:ext>
            </a:extLst>
          </p:cNvPr>
          <p:cNvSpPr txBox="1"/>
          <p:nvPr/>
        </p:nvSpPr>
        <p:spPr>
          <a:xfrm>
            <a:off x="3139494" y="3184465"/>
            <a:ext cx="5248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8 neighboring node and the cost can be calculated as follows!</a:t>
            </a:r>
            <a:endParaRPr lang="zh-CN" altLang="en-US" sz="1400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2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/>
              <p:nvPr/>
            </p:nvSpPr>
            <p:spPr>
              <a:xfrm>
                <a:off x="3139494" y="3540228"/>
                <a:ext cx="5248856" cy="768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Node 2: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3,3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3,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3,3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=6.79 meters</a:t>
                </a:r>
              </a:p>
              <a:p>
                <a:r>
                  <a:rPr lang="en-US" altLang="zh-CN" sz="1400" dirty="0">
                    <a:latin typeface="medium-content-serif-font"/>
                  </a:rPr>
                  <a:t>	with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(3,3)=</m:t>
                    </m:r>
                    <m:rad>
                      <m:radPr>
                        <m:degHide m:val="on"/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1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meter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(3,3) =5.38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meters</m:t>
                    </m:r>
                  </m:oMath>
                </a14:m>
                <a:endParaRPr lang="zh-CN" altLang="zh-CN" sz="14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3540228"/>
                <a:ext cx="5248856" cy="768928"/>
              </a:xfrm>
              <a:prstGeom prst="rect">
                <a:avLst/>
              </a:prstGeom>
              <a:blipFill>
                <a:blip r:embed="rId3"/>
                <a:stretch>
                  <a:fillRect l="-348" t="-1587" b="-6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>
            <a:extLst>
              <a:ext uri="{FF2B5EF4-FFF2-40B4-BE49-F238E27FC236}">
                <a16:creationId xmlns:a16="http://schemas.microsoft.com/office/drawing/2014/main" id="{EA31475A-7F4F-4ED7-B0D4-D401FF18259C}"/>
              </a:ext>
            </a:extLst>
          </p:cNvPr>
          <p:cNvSpPr txBox="1"/>
          <p:nvPr/>
        </p:nvSpPr>
        <p:spPr>
          <a:xfrm>
            <a:off x="960163" y="2275775"/>
            <a:ext cx="66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Node 2</a:t>
            </a:r>
            <a:endParaRPr lang="zh-CN" altLang="en-US" sz="1200" dirty="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9409D6-5D71-4425-8627-BD56737AFE02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123950" y="1616009"/>
            <a:ext cx="1395074" cy="63189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C62CF2B-6BB7-488E-BBA8-2533F0E90886}"/>
              </a:ext>
            </a:extLst>
          </p:cNvPr>
          <p:cNvCxnSpPr>
            <a:cxnSpLocks/>
          </p:cNvCxnSpPr>
          <p:nvPr/>
        </p:nvCxnSpPr>
        <p:spPr>
          <a:xfrm flipV="1">
            <a:off x="1110350" y="2252678"/>
            <a:ext cx="1448928" cy="1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76384C-3EE9-49E4-9431-04C0D9583029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2552700" y="1708150"/>
            <a:ext cx="6578" cy="554858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962B7C4-F6F2-4E9F-B5F5-808894B79A14}"/>
              </a:ext>
            </a:extLst>
          </p:cNvPr>
          <p:cNvSpPr txBox="1"/>
          <p:nvPr/>
        </p:nvSpPr>
        <p:spPr>
          <a:xfrm>
            <a:off x="1612705" y="2257152"/>
            <a:ext cx="86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5 meters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D29972E-55CE-488D-A3E0-F1B6A24EC780}"/>
              </a:ext>
            </a:extLst>
          </p:cNvPr>
          <p:cNvSpPr txBox="1"/>
          <p:nvPr/>
        </p:nvSpPr>
        <p:spPr>
          <a:xfrm>
            <a:off x="2529467" y="1946811"/>
            <a:ext cx="757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meters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/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sz="1200" dirty="0"/>
                  <a:t>=5.38 meters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A707006-540E-4833-B047-F9B98146EE41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7A707006-540E-4833-B047-F9B98146E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AEC295C6-4B1C-42AC-BB7E-5C8CF38B4DC7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6AFBC2A-4815-45E8-9ABC-51F5229DDE3B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F031AFF0-567D-4F01-83F5-A1AC50E50F9C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F031AFF0-567D-4F01-83F5-A1AC50E50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0A000D8-B015-40B9-846A-EDBF3289D8FB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10A000D8-B015-40B9-846A-EDBF3289D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7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932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1" grpId="0"/>
      <p:bldP spid="112" grpId="0"/>
      <p:bldP spid="113" grpId="0"/>
      <p:bldP spid="1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92929"/>
                </a:solidFill>
                <a:latin typeface="medium-content-serif-font"/>
              </a:rPr>
              <a:t>Path Planning using A Star 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5E4556B-8363-410B-899C-9162857DAEBF}"/>
              </a:ext>
            </a:extLst>
          </p:cNvPr>
          <p:cNvSpPr txBox="1"/>
          <p:nvPr/>
        </p:nvSpPr>
        <p:spPr>
          <a:xfrm>
            <a:off x="3139494" y="3184465"/>
            <a:ext cx="5248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8 neighboring node and the cost can be calculated as follows!</a:t>
            </a:r>
            <a:endParaRPr lang="zh-CN" altLang="en-US" sz="1400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2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/>
              <p:nvPr/>
            </p:nvSpPr>
            <p:spPr>
              <a:xfrm>
                <a:off x="3139494" y="3540228"/>
                <a:ext cx="524885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/>
                  <a:t>Node 3: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b="0" i="1" dirty="0" smtClean="0">
                        <a:latin typeface="Cambria Math" panose="02040503050406030204" pitchFamily="18" charset="0"/>
                      </a:rPr>
                      <m:t>2,3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2,3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zh-CN" sz="14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400" i="1" dirty="0">
                        <a:latin typeface="Cambria Math" panose="02040503050406030204" pitchFamily="18" charset="0"/>
                      </a:rPr>
                      <m:t>2,3</m:t>
                    </m:r>
                    <m:r>
                      <a:rPr lang="zh-CN" altLang="zh-CN" sz="1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=7.32 meters</a:t>
                </a:r>
              </a:p>
              <a:p>
                <a:r>
                  <a:rPr lang="en-US" altLang="zh-CN" sz="1400" dirty="0">
                    <a:latin typeface="medium-content-serif-font"/>
                  </a:rPr>
                  <a:t>	with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(2,3)=1 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meter and 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400" i="1" dirty="0" smtClean="0">
                        <a:latin typeface="Cambria Math" panose="02040503050406030204" pitchFamily="18" charset="0"/>
                      </a:rPr>
                      <m:t>(2,3) =6.32</m:t>
                    </m:r>
                  </m:oMath>
                </a14:m>
                <a:r>
                  <a:rPr lang="en-US" altLang="zh-CN" sz="1400" dirty="0">
                    <a:latin typeface="medium-content-serif-fon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i="0" dirty="0">
                        <a:latin typeface="Cambria Math" panose="02040503050406030204" pitchFamily="18" charset="0"/>
                      </a:rPr>
                      <m:t>meters</m:t>
                    </m:r>
                  </m:oMath>
                </a14:m>
                <a:endParaRPr lang="zh-CN" altLang="zh-CN" sz="1400" dirty="0"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DDAC0D84-A07B-443F-9722-636806404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3540228"/>
                <a:ext cx="5248856" cy="738664"/>
              </a:xfrm>
              <a:prstGeom prst="rect">
                <a:avLst/>
              </a:prstGeom>
              <a:blipFill>
                <a:blip r:embed="rId3"/>
                <a:stretch>
                  <a:fillRect l="-348" t="-1653" b="-7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>
            <a:extLst>
              <a:ext uri="{FF2B5EF4-FFF2-40B4-BE49-F238E27FC236}">
                <a16:creationId xmlns:a16="http://schemas.microsoft.com/office/drawing/2014/main" id="{EA31475A-7F4F-4ED7-B0D4-D401FF18259C}"/>
              </a:ext>
            </a:extLst>
          </p:cNvPr>
          <p:cNvSpPr txBox="1"/>
          <p:nvPr/>
        </p:nvSpPr>
        <p:spPr>
          <a:xfrm>
            <a:off x="411973" y="1977448"/>
            <a:ext cx="66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Node 3</a:t>
            </a:r>
            <a:endParaRPr lang="zh-CN" altLang="en-US" sz="1200" dirty="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9409D6-5D71-4425-8627-BD56737AFE02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838200" y="1616009"/>
            <a:ext cx="1680824" cy="615362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C62CF2B-6BB7-488E-BBA8-2533F0E90886}"/>
              </a:ext>
            </a:extLst>
          </p:cNvPr>
          <p:cNvCxnSpPr>
            <a:cxnSpLocks/>
          </p:cNvCxnSpPr>
          <p:nvPr/>
        </p:nvCxnSpPr>
        <p:spPr>
          <a:xfrm>
            <a:off x="871876" y="2247900"/>
            <a:ext cx="1687402" cy="4779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76384C-3EE9-49E4-9431-04C0D9583029}"/>
              </a:ext>
            </a:extLst>
          </p:cNvPr>
          <p:cNvCxnSpPr>
            <a:cxnSpLocks/>
            <a:stCxn id="63" idx="4"/>
          </p:cNvCxnSpPr>
          <p:nvPr/>
        </p:nvCxnSpPr>
        <p:spPr>
          <a:xfrm>
            <a:off x="2552700" y="1708150"/>
            <a:ext cx="6578" cy="554858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962B7C4-F6F2-4E9F-B5F5-808894B79A14}"/>
              </a:ext>
            </a:extLst>
          </p:cNvPr>
          <p:cNvSpPr txBox="1"/>
          <p:nvPr/>
        </p:nvSpPr>
        <p:spPr>
          <a:xfrm>
            <a:off x="1472619" y="2245487"/>
            <a:ext cx="86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6 meters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D29972E-55CE-488D-A3E0-F1B6A24EC780}"/>
              </a:ext>
            </a:extLst>
          </p:cNvPr>
          <p:cNvSpPr txBox="1"/>
          <p:nvPr/>
        </p:nvSpPr>
        <p:spPr>
          <a:xfrm>
            <a:off x="2529467" y="1946811"/>
            <a:ext cx="757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2 meters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/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sz="1200" dirty="0"/>
                  <a:t>=6.32 meters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>
            <a:extLst>
              <a:ext uri="{FF2B5EF4-FFF2-40B4-BE49-F238E27FC236}">
                <a16:creationId xmlns:a16="http://schemas.microsoft.com/office/drawing/2014/main" id="{F0987DA5-219C-41FB-B053-737BA59C9524}"/>
              </a:ext>
            </a:extLst>
          </p:cNvPr>
          <p:cNvSpPr txBox="1"/>
          <p:nvPr/>
        </p:nvSpPr>
        <p:spPr>
          <a:xfrm>
            <a:off x="2124075" y="4633914"/>
            <a:ext cx="3750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medium-content-serif-font"/>
              </a:rPr>
              <a:t>Similar cost calculation method for other 5 nodes</a:t>
            </a:r>
            <a:endParaRPr lang="zh-CN" altLang="zh-CN" sz="1400" dirty="0">
              <a:latin typeface="medium-content-serif-fon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8437D73-BD4E-4704-BD06-26F22E4C560E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38437D73-BD4E-4704-BD06-26F22E4C5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9044A66C-A237-4559-A513-583FB232BB8D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F290B01C-324F-41F9-A143-4FFCDF4EA973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F3DFD7A-17D9-4DB5-A4C9-523CAAAD5287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FF3DFD7A-17D9-4DB5-A4C9-523CAAAD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BE9322C-B402-4D95-A6C5-33B82B3D6637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6BE9322C-B402-4D95-A6C5-33B82B3D6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7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12" grpId="0"/>
      <p:bldP spid="113" grpId="0"/>
      <p:bldP spid="114" grpId="0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>
            <a:extLst>
              <a:ext uri="{FF2B5EF4-FFF2-40B4-BE49-F238E27FC236}">
                <a16:creationId xmlns:a16="http://schemas.microsoft.com/office/drawing/2014/main" id="{87B6A88A-8830-48AC-A7F7-CFC08C01B23A}"/>
              </a:ext>
            </a:extLst>
          </p:cNvPr>
          <p:cNvSpPr/>
          <p:nvPr/>
        </p:nvSpPr>
        <p:spPr>
          <a:xfrm>
            <a:off x="3964064" y="3339252"/>
            <a:ext cx="634243" cy="1512293"/>
          </a:xfrm>
          <a:prstGeom prst="rect">
            <a:avLst/>
          </a:prstGeom>
          <a:solidFill>
            <a:srgbClr val="BFB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C6B5E04-16B9-4C56-8A71-328CF9498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161900"/>
                  </p:ext>
                </p:extLst>
              </p:nvPr>
            </p:nvGraphicFramePr>
            <p:xfrm>
              <a:off x="2149118" y="3338657"/>
              <a:ext cx="6945960" cy="15069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53326">
                      <a:extLst>
                        <a:ext uri="{9D8B030D-6E8A-4147-A177-3AD203B41FA5}">
                          <a16:colId xmlns:a16="http://schemas.microsoft.com/office/drawing/2014/main" val="3677149053"/>
                        </a:ext>
                      </a:extLst>
                    </a:gridCol>
                    <a:gridCol w="650853">
                      <a:extLst>
                        <a:ext uri="{9D8B030D-6E8A-4147-A177-3AD203B41FA5}">
                          <a16:colId xmlns:a16="http://schemas.microsoft.com/office/drawing/2014/main" val="993571809"/>
                        </a:ext>
                      </a:extLst>
                    </a:gridCol>
                    <a:gridCol w="650853">
                      <a:extLst>
                        <a:ext uri="{9D8B030D-6E8A-4147-A177-3AD203B41FA5}">
                          <a16:colId xmlns:a16="http://schemas.microsoft.com/office/drawing/2014/main" val="3098769857"/>
                        </a:ext>
                      </a:extLst>
                    </a:gridCol>
                    <a:gridCol w="651443">
                      <a:extLst>
                        <a:ext uri="{9D8B030D-6E8A-4147-A177-3AD203B41FA5}">
                          <a16:colId xmlns:a16="http://schemas.microsoft.com/office/drawing/2014/main" val="2934933872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2804456288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470048944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1861680013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3875051646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2514843980"/>
                        </a:ext>
                      </a:extLst>
                    </a:gridCol>
                  </a:tblGrid>
                  <a:tr h="3515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Node</a:t>
                          </a:r>
                          <a:r>
                            <a:rPr lang="en-US" altLang="zh-CN" sz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zh-CN" altLang="zh-CN" sz="12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zh-CN" sz="12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CN" sz="1200" dirty="0" smtClean="0"/>
                                <m:t>Node</m:t>
                              </m:r>
                            </m:oMath>
                          </a14:m>
                          <a:r>
                            <a:rPr lang="en-US" altLang="zh-CN" sz="1200" baseline="0" dirty="0"/>
                            <a:t> 1 </a:t>
                          </a:r>
                          <a14:m>
                            <m:oMath xmlns:m="http://schemas.openxmlformats.org/officeDocument/2006/math">
                              <m:r>
                                <a:rPr lang="zh-CN" altLang="zh-CN" sz="120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CN" altLang="zh-CN" sz="120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3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4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5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6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7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altLang="zh-CN" sz="1200" dirty="0" smtClean="0"/>
                                  <m:t>Node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="0" i="0" baseline="0" dirty="0" smtClean="0"/>
                                  <m:t>8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1200" baseline="0" dirty="0" smtClean="0"/>
                                  <m:t> 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9703229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34378725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pPr algn="ctr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200" dirty="0">
                            <a:latin typeface="medium-content-serif-font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5.38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6.32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8.06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7.21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6.40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9231598"/>
                      </a:ext>
                    </a:extLst>
                  </a:tr>
                  <a:tr h="4381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zh-CN" altLang="zh-CN" sz="120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6.79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7.32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8.694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9.474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8.21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7.814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50336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C6B5E04-16B9-4C56-8A71-328CF9498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3161900"/>
                  </p:ext>
                </p:extLst>
              </p:nvPr>
            </p:nvGraphicFramePr>
            <p:xfrm>
              <a:off x="2149118" y="3338657"/>
              <a:ext cx="6945960" cy="150697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53326">
                      <a:extLst>
                        <a:ext uri="{9D8B030D-6E8A-4147-A177-3AD203B41FA5}">
                          <a16:colId xmlns:a16="http://schemas.microsoft.com/office/drawing/2014/main" val="3677149053"/>
                        </a:ext>
                      </a:extLst>
                    </a:gridCol>
                    <a:gridCol w="650853">
                      <a:extLst>
                        <a:ext uri="{9D8B030D-6E8A-4147-A177-3AD203B41FA5}">
                          <a16:colId xmlns:a16="http://schemas.microsoft.com/office/drawing/2014/main" val="993571809"/>
                        </a:ext>
                      </a:extLst>
                    </a:gridCol>
                    <a:gridCol w="650853">
                      <a:extLst>
                        <a:ext uri="{9D8B030D-6E8A-4147-A177-3AD203B41FA5}">
                          <a16:colId xmlns:a16="http://schemas.microsoft.com/office/drawing/2014/main" val="3098769857"/>
                        </a:ext>
                      </a:extLst>
                    </a:gridCol>
                    <a:gridCol w="651443">
                      <a:extLst>
                        <a:ext uri="{9D8B030D-6E8A-4147-A177-3AD203B41FA5}">
                          <a16:colId xmlns:a16="http://schemas.microsoft.com/office/drawing/2014/main" val="2934933872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2804456288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470048944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1861680013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3875051646"/>
                        </a:ext>
                      </a:extLst>
                    </a:gridCol>
                    <a:gridCol w="767897">
                      <a:extLst>
                        <a:ext uri="{9D8B030D-6E8A-4147-A177-3AD203B41FA5}">
                          <a16:colId xmlns:a16="http://schemas.microsoft.com/office/drawing/2014/main" val="251484398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9" t="-11667" r="-504762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77570" t="-11667" r="-79158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77570" t="-11667" r="-69158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377570" t="-11667" r="-591589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405556" t="-11667" r="-40238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05556" t="-11667" r="-30238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605556" t="-11667" r="-20238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05556" t="-11667" r="-102381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805556" t="-11667" r="-2381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9703229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9" t="-115517" r="-50476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1.414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34378725"/>
                      </a:ext>
                    </a:extLst>
                  </a:tr>
                  <a:tr h="351531"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9" t="-215517" r="-504762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5.38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6.32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8.06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7.21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6.40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19231598"/>
                      </a:ext>
                    </a:extLst>
                  </a:tr>
                  <a:tr h="438153">
                    <a:tc>
                      <a:txBody>
                        <a:bodyPr/>
                        <a:lstStyle/>
                        <a:p>
                          <a:endParaRPr lang="zh-HK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29" t="-254167" r="-504762" b="-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6.79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7.32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8.694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9.474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8.21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7.814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750336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92929"/>
                </a:solidFill>
                <a:latin typeface="medium-content-serif-font"/>
              </a:rPr>
              <a:t>Path Planning using A Star 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3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>
            <a:extLst>
              <a:ext uri="{FF2B5EF4-FFF2-40B4-BE49-F238E27FC236}">
                <a16:creationId xmlns:a16="http://schemas.microsoft.com/office/drawing/2014/main" id="{EA31475A-7F4F-4ED7-B0D4-D401FF18259C}"/>
              </a:ext>
            </a:extLst>
          </p:cNvPr>
          <p:cNvSpPr txBox="1"/>
          <p:nvPr/>
        </p:nvSpPr>
        <p:spPr>
          <a:xfrm>
            <a:off x="1044464" y="2506078"/>
            <a:ext cx="66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Node 1</a:t>
            </a:r>
            <a:endParaRPr lang="zh-CN" altLang="en-US" sz="1200" dirty="0"/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DE9409D6-5D71-4425-8627-BD56737AFE02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113861" y="1616009"/>
            <a:ext cx="1405163" cy="93910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C62CF2B-6BB7-488E-BBA8-2533F0E90886}"/>
              </a:ext>
            </a:extLst>
          </p:cNvPr>
          <p:cNvCxnSpPr>
            <a:cxnSpLocks/>
          </p:cNvCxnSpPr>
          <p:nvPr/>
        </p:nvCxnSpPr>
        <p:spPr>
          <a:xfrm flipV="1">
            <a:off x="1103772" y="2530476"/>
            <a:ext cx="1448928" cy="1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6776384C-3EE9-49E4-9431-04C0D9583029}"/>
              </a:ext>
            </a:extLst>
          </p:cNvPr>
          <p:cNvCxnSpPr>
            <a:cxnSpLocks/>
            <a:stCxn id="63" idx="4"/>
          </p:cNvCxnSpPr>
          <p:nvPr/>
        </p:nvCxnSpPr>
        <p:spPr>
          <a:xfrm flipH="1">
            <a:off x="2535862" y="1708150"/>
            <a:ext cx="16838" cy="797928"/>
          </a:xfrm>
          <a:prstGeom prst="straightConnector1">
            <a:avLst/>
          </a:prstGeom>
          <a:ln w="28575">
            <a:solidFill>
              <a:srgbClr val="0000F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C962B7C4-F6F2-4E9F-B5F5-808894B79A14}"/>
              </a:ext>
            </a:extLst>
          </p:cNvPr>
          <p:cNvSpPr txBox="1"/>
          <p:nvPr/>
        </p:nvSpPr>
        <p:spPr>
          <a:xfrm>
            <a:off x="1754757" y="2534623"/>
            <a:ext cx="86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5 meters</a:t>
            </a:r>
            <a:endParaRPr lang="zh-CN" altLang="en-US" sz="1200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D29972E-55CE-488D-A3E0-F1B6A24EC780}"/>
              </a:ext>
            </a:extLst>
          </p:cNvPr>
          <p:cNvSpPr txBox="1"/>
          <p:nvPr/>
        </p:nvSpPr>
        <p:spPr>
          <a:xfrm>
            <a:off x="2529467" y="1946811"/>
            <a:ext cx="7571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3 meters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/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(1) </m:t>
                    </m:r>
                  </m:oMath>
                </a14:m>
                <a:r>
                  <a:rPr lang="en-US" altLang="zh-CN" sz="1200" dirty="0"/>
                  <a:t>=5.8 meters</a:t>
                </a:r>
                <a:endParaRPr lang="zh-CN" altLang="en-US" sz="1200" dirty="0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3DF21E3-43CB-4BD7-A938-E5E512FF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76" y="1713791"/>
                <a:ext cx="1332155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C738F46B-6E90-46F8-A9E7-19FB73D46F6D}"/>
                  </a:ext>
                </a:extLst>
              </p:cNvPr>
              <p:cNvSpPr txBox="1"/>
              <p:nvPr/>
            </p:nvSpPr>
            <p:spPr>
              <a:xfrm>
                <a:off x="2560785" y="3056389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C738F46B-6E90-46F8-A9E7-19FB73D46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056389"/>
                <a:ext cx="3081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2A8C0BA-C4B0-4D9E-85F9-917486D15EDF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E405D8F7-B254-4B08-B2D9-6AFF340DB43F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37718A7-7E6F-42D5-8914-C3E2A360EF84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37718A7-7E6F-42D5-8914-C3E2A360E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66BCBBF-87C3-46F8-A431-54133EFDF34C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666BCBBF-87C3-46F8-A431-54133EFDF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4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0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92929"/>
                </a:solidFill>
                <a:latin typeface="medium-content-serif-font"/>
              </a:rPr>
              <a:t>Path Planning using A Star Method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790575" y="2476501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5E4556B-8363-410B-899C-9162857DAEBF}"/>
              </a:ext>
            </a:extLst>
          </p:cNvPr>
          <p:cNvSpPr txBox="1"/>
          <p:nvPr/>
        </p:nvSpPr>
        <p:spPr>
          <a:xfrm>
            <a:off x="3139494" y="3184465"/>
            <a:ext cx="52488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8 neighboring node and the cost can be calculated as follows!</a:t>
            </a:r>
            <a:endParaRPr lang="zh-CN" altLang="en-US" sz="1400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85825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871876" y="2232020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838200" y="2231371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552450" y="2530476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38200" y="2584451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  <a:stCxn id="41" idx="5"/>
          </p:cNvCxnSpPr>
          <p:nvPr/>
        </p:nvCxnSpPr>
        <p:spPr>
          <a:xfrm>
            <a:off x="871876" y="2568642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542634" y="2236108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542361" y="2568642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2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DDAC0D84-A07B-443F-9722-6368064043C6}"/>
              </a:ext>
            </a:extLst>
          </p:cNvPr>
          <p:cNvSpPr txBox="1"/>
          <p:nvPr/>
        </p:nvSpPr>
        <p:spPr>
          <a:xfrm>
            <a:off x="3142273" y="3901691"/>
            <a:ext cx="237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Node 2 leads to smallest cost</a:t>
            </a:r>
            <a:endParaRPr lang="zh-CN" altLang="zh-CN" sz="1400" dirty="0">
              <a:latin typeface="medium-content-serif-font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A31475A-7F4F-4ED7-B0D4-D401FF18259C}"/>
              </a:ext>
            </a:extLst>
          </p:cNvPr>
          <p:cNvSpPr txBox="1"/>
          <p:nvPr/>
        </p:nvSpPr>
        <p:spPr>
          <a:xfrm>
            <a:off x="1053076" y="2162670"/>
            <a:ext cx="669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Node 2</a:t>
            </a:r>
            <a:endParaRPr lang="zh-CN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6E68718-50A0-44CC-AED4-B8E50CE56EFB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56E68718-50A0-44CC-AED4-B8E50CE5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2A32650-54CE-4F6A-BABC-FF73EF472822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269E09A-E46F-48DA-9E4A-CBBB89A7522F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ACA5467-9A41-41A1-B24B-A95311887B37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5ACA5467-9A41-41A1-B24B-A95311887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B7527D6-1C20-462D-90F8-9047A2CD2185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1B7527D6-1C20-462D-90F8-9047A2CD2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5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2FD307A-0106-409D-994D-6A39A1913CA4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1113861" y="1654175"/>
            <a:ext cx="1391214" cy="584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0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5B9D6-81AE-443D-926F-57394A3C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B873C-A46E-4878-A014-BF36A57BE66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9BEC7-05BB-4CF9-B3DA-F306ACF7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rgbClr val="292929"/>
                </a:solidFill>
                <a:latin typeface="medium-content-serif-font"/>
              </a:rPr>
              <a:t>Calculate the cost of node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7E4AEE-8764-4AA7-90FA-1E3BDA59E68D}"/>
              </a:ext>
            </a:extLst>
          </p:cNvPr>
          <p:cNvSpPr/>
          <p:nvPr/>
        </p:nvSpPr>
        <p:spPr>
          <a:xfrm>
            <a:off x="2667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2A9E46-0D1A-4431-9E6E-2122AA678F93}"/>
              </a:ext>
            </a:extLst>
          </p:cNvPr>
          <p:cNvSpPr/>
          <p:nvPr/>
        </p:nvSpPr>
        <p:spPr>
          <a:xfrm>
            <a:off x="552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CE9CD-207D-4B62-8A40-CB68D363B47A}"/>
              </a:ext>
            </a:extLst>
          </p:cNvPr>
          <p:cNvSpPr/>
          <p:nvPr/>
        </p:nvSpPr>
        <p:spPr>
          <a:xfrm>
            <a:off x="8382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DC3251-AFC5-4F99-B7DD-28454D88E4C7}"/>
              </a:ext>
            </a:extLst>
          </p:cNvPr>
          <p:cNvSpPr/>
          <p:nvPr/>
        </p:nvSpPr>
        <p:spPr>
          <a:xfrm>
            <a:off x="2667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13577C-33A1-451E-B890-49216461D95F}"/>
              </a:ext>
            </a:extLst>
          </p:cNvPr>
          <p:cNvSpPr/>
          <p:nvPr/>
        </p:nvSpPr>
        <p:spPr>
          <a:xfrm>
            <a:off x="552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CA7BBE-910E-437B-A138-7C859463D4C8}"/>
              </a:ext>
            </a:extLst>
          </p:cNvPr>
          <p:cNvSpPr/>
          <p:nvPr/>
        </p:nvSpPr>
        <p:spPr>
          <a:xfrm>
            <a:off x="8382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36E31A-9394-4E32-A1B2-B415293312EE}"/>
              </a:ext>
            </a:extLst>
          </p:cNvPr>
          <p:cNvSpPr/>
          <p:nvPr/>
        </p:nvSpPr>
        <p:spPr>
          <a:xfrm>
            <a:off x="2667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963CD52-6BA7-4EE5-84F7-1FA33C044A89}"/>
              </a:ext>
            </a:extLst>
          </p:cNvPr>
          <p:cNvSpPr/>
          <p:nvPr/>
        </p:nvSpPr>
        <p:spPr>
          <a:xfrm>
            <a:off x="552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4F86439-368D-41FB-A5F5-34653E93F77E}"/>
              </a:ext>
            </a:extLst>
          </p:cNvPr>
          <p:cNvSpPr/>
          <p:nvPr/>
        </p:nvSpPr>
        <p:spPr>
          <a:xfrm>
            <a:off x="8382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FA47A-F15B-49E1-B891-1DB6B426BCF0}"/>
              </a:ext>
            </a:extLst>
          </p:cNvPr>
          <p:cNvSpPr/>
          <p:nvPr/>
        </p:nvSpPr>
        <p:spPr>
          <a:xfrm>
            <a:off x="112395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8C6870C-4897-4488-B291-B6958A85D8C0}"/>
              </a:ext>
            </a:extLst>
          </p:cNvPr>
          <p:cNvSpPr/>
          <p:nvPr/>
        </p:nvSpPr>
        <p:spPr>
          <a:xfrm>
            <a:off x="1409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C51EAAA-9827-48C2-9C8E-69AB77BD11E9}"/>
              </a:ext>
            </a:extLst>
          </p:cNvPr>
          <p:cNvSpPr/>
          <p:nvPr/>
        </p:nvSpPr>
        <p:spPr>
          <a:xfrm>
            <a:off x="16954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458E06-7AA3-4D4A-BFB7-44FD7FF929AE}"/>
              </a:ext>
            </a:extLst>
          </p:cNvPr>
          <p:cNvSpPr/>
          <p:nvPr/>
        </p:nvSpPr>
        <p:spPr>
          <a:xfrm>
            <a:off x="112395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629066-5EB9-4128-AFD2-E7AA97D6E3E6}"/>
              </a:ext>
            </a:extLst>
          </p:cNvPr>
          <p:cNvSpPr/>
          <p:nvPr/>
        </p:nvSpPr>
        <p:spPr>
          <a:xfrm>
            <a:off x="1409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A887D64-3142-4A39-B85E-8EB7B6A18BD6}"/>
              </a:ext>
            </a:extLst>
          </p:cNvPr>
          <p:cNvSpPr/>
          <p:nvPr/>
        </p:nvSpPr>
        <p:spPr>
          <a:xfrm>
            <a:off x="16954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C5537E-BD9A-4EDD-A4EB-21C91F8A6D38}"/>
              </a:ext>
            </a:extLst>
          </p:cNvPr>
          <p:cNvSpPr/>
          <p:nvPr/>
        </p:nvSpPr>
        <p:spPr>
          <a:xfrm>
            <a:off x="112395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9F7E9-7BDA-4FC5-ACBA-488D301A54C6}"/>
              </a:ext>
            </a:extLst>
          </p:cNvPr>
          <p:cNvSpPr/>
          <p:nvPr/>
        </p:nvSpPr>
        <p:spPr>
          <a:xfrm>
            <a:off x="1409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FCB75E-DE1E-43AC-8C78-9023015FD48E}"/>
              </a:ext>
            </a:extLst>
          </p:cNvPr>
          <p:cNvSpPr/>
          <p:nvPr/>
        </p:nvSpPr>
        <p:spPr>
          <a:xfrm>
            <a:off x="16954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9ABA17-3D5A-4005-B8B5-1835180DAA49}"/>
              </a:ext>
            </a:extLst>
          </p:cNvPr>
          <p:cNvSpPr/>
          <p:nvPr/>
        </p:nvSpPr>
        <p:spPr>
          <a:xfrm>
            <a:off x="2667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7E6477-752F-4312-A0CD-D916C6C00F97}"/>
              </a:ext>
            </a:extLst>
          </p:cNvPr>
          <p:cNvSpPr/>
          <p:nvPr/>
        </p:nvSpPr>
        <p:spPr>
          <a:xfrm>
            <a:off x="552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55BB83-5AED-4D54-AB27-ED4F7E3C84F0}"/>
              </a:ext>
            </a:extLst>
          </p:cNvPr>
          <p:cNvSpPr/>
          <p:nvPr/>
        </p:nvSpPr>
        <p:spPr>
          <a:xfrm>
            <a:off x="8382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0C65B7A-FD5F-4768-B293-4FC989A56FA6}"/>
              </a:ext>
            </a:extLst>
          </p:cNvPr>
          <p:cNvSpPr/>
          <p:nvPr/>
        </p:nvSpPr>
        <p:spPr>
          <a:xfrm>
            <a:off x="2667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A6A6F8-D911-4D95-808E-489E9A3EB5BE}"/>
              </a:ext>
            </a:extLst>
          </p:cNvPr>
          <p:cNvSpPr/>
          <p:nvPr/>
        </p:nvSpPr>
        <p:spPr>
          <a:xfrm>
            <a:off x="552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AB5280-ADED-4BF7-BD2A-047976037433}"/>
              </a:ext>
            </a:extLst>
          </p:cNvPr>
          <p:cNvSpPr/>
          <p:nvPr/>
        </p:nvSpPr>
        <p:spPr>
          <a:xfrm>
            <a:off x="8382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9BEA2BD-690B-49A6-A774-3B086304AA9E}"/>
              </a:ext>
            </a:extLst>
          </p:cNvPr>
          <p:cNvSpPr/>
          <p:nvPr/>
        </p:nvSpPr>
        <p:spPr>
          <a:xfrm>
            <a:off x="2667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FAA8A12-46BD-4EA7-BFCF-9CF95837D651}"/>
              </a:ext>
            </a:extLst>
          </p:cNvPr>
          <p:cNvSpPr/>
          <p:nvPr/>
        </p:nvSpPr>
        <p:spPr>
          <a:xfrm>
            <a:off x="552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EEDA503-B0EA-4E59-894F-210F2CFCD746}"/>
              </a:ext>
            </a:extLst>
          </p:cNvPr>
          <p:cNvSpPr/>
          <p:nvPr/>
        </p:nvSpPr>
        <p:spPr>
          <a:xfrm>
            <a:off x="8382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F0FD6B6-55FA-4F2B-9867-FD4A3B444708}"/>
              </a:ext>
            </a:extLst>
          </p:cNvPr>
          <p:cNvSpPr/>
          <p:nvPr/>
        </p:nvSpPr>
        <p:spPr>
          <a:xfrm>
            <a:off x="112395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8D05154-B08E-4DF2-8BF1-6472218868E4}"/>
              </a:ext>
            </a:extLst>
          </p:cNvPr>
          <p:cNvSpPr/>
          <p:nvPr/>
        </p:nvSpPr>
        <p:spPr>
          <a:xfrm>
            <a:off x="1409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4C53DBE-8141-49FE-9C74-3663D466C505}"/>
              </a:ext>
            </a:extLst>
          </p:cNvPr>
          <p:cNvSpPr/>
          <p:nvPr/>
        </p:nvSpPr>
        <p:spPr>
          <a:xfrm>
            <a:off x="16954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390FA8C-F16A-4B9B-9E35-611ECE5DA2DC}"/>
              </a:ext>
            </a:extLst>
          </p:cNvPr>
          <p:cNvSpPr/>
          <p:nvPr/>
        </p:nvSpPr>
        <p:spPr>
          <a:xfrm>
            <a:off x="112395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2A74132-AE27-4EC2-82FC-69063F8237AC}"/>
              </a:ext>
            </a:extLst>
          </p:cNvPr>
          <p:cNvSpPr/>
          <p:nvPr/>
        </p:nvSpPr>
        <p:spPr>
          <a:xfrm>
            <a:off x="1409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B758EC0-2644-406B-94BB-8A62567FAA57}"/>
              </a:ext>
            </a:extLst>
          </p:cNvPr>
          <p:cNvSpPr/>
          <p:nvPr/>
        </p:nvSpPr>
        <p:spPr>
          <a:xfrm>
            <a:off x="16954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D8F6CF1-0DB3-404C-A298-880C71A50F66}"/>
              </a:ext>
            </a:extLst>
          </p:cNvPr>
          <p:cNvSpPr/>
          <p:nvPr/>
        </p:nvSpPr>
        <p:spPr>
          <a:xfrm>
            <a:off x="112395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AF47381-B519-4729-B4E0-6C5551252052}"/>
              </a:ext>
            </a:extLst>
          </p:cNvPr>
          <p:cNvSpPr/>
          <p:nvPr/>
        </p:nvSpPr>
        <p:spPr>
          <a:xfrm>
            <a:off x="1409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4AE0E52-8A68-435D-A1A9-1888CBE00931}"/>
              </a:ext>
            </a:extLst>
          </p:cNvPr>
          <p:cNvSpPr/>
          <p:nvPr/>
        </p:nvSpPr>
        <p:spPr>
          <a:xfrm>
            <a:off x="16954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37BBDF8-C29E-4E52-90F6-027C3934B3FC}"/>
              </a:ext>
            </a:extLst>
          </p:cNvPr>
          <p:cNvSpPr/>
          <p:nvPr/>
        </p:nvSpPr>
        <p:spPr>
          <a:xfrm>
            <a:off x="1073996" y="2201073"/>
            <a:ext cx="95250" cy="1079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7D23F9-941A-42B9-BEA6-4BACAF14BB7E}"/>
              </a:ext>
            </a:extLst>
          </p:cNvPr>
          <p:cNvSpPr txBox="1"/>
          <p:nvPr/>
        </p:nvSpPr>
        <p:spPr>
          <a:xfrm>
            <a:off x="352783" y="3424926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Start node</a:t>
            </a:r>
            <a:endParaRPr lang="zh-CN" altLang="en-US" sz="1600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13D24748-0A35-4036-9C99-49E538472A5C}"/>
              </a:ext>
            </a:extLst>
          </p:cNvPr>
          <p:cNvSpPr/>
          <p:nvPr/>
        </p:nvSpPr>
        <p:spPr>
          <a:xfrm>
            <a:off x="211786" y="3540228"/>
            <a:ext cx="95250" cy="107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DF665FE-674B-4BBC-8C03-D2C2F70F1520}"/>
              </a:ext>
            </a:extLst>
          </p:cNvPr>
          <p:cNvSpPr txBox="1"/>
          <p:nvPr/>
        </p:nvSpPr>
        <p:spPr>
          <a:xfrm>
            <a:off x="48922" y="4178411"/>
            <a:ext cx="193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 meter for one grid</a:t>
            </a:r>
            <a:endParaRPr lang="zh-CN" altLang="en-US" sz="16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D632D09-29A4-4451-9C0B-6020D22314F4}"/>
              </a:ext>
            </a:extLst>
          </p:cNvPr>
          <p:cNvSpPr/>
          <p:nvPr/>
        </p:nvSpPr>
        <p:spPr>
          <a:xfrm>
            <a:off x="1981200" y="13652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B97EAA3-4359-43DE-B705-DD9E4CB8F0F6}"/>
              </a:ext>
            </a:extLst>
          </p:cNvPr>
          <p:cNvSpPr/>
          <p:nvPr/>
        </p:nvSpPr>
        <p:spPr>
          <a:xfrm>
            <a:off x="226695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3F4BC53-42D4-4DD3-AE69-300B820F77BA}"/>
              </a:ext>
            </a:extLst>
          </p:cNvPr>
          <p:cNvSpPr/>
          <p:nvPr/>
        </p:nvSpPr>
        <p:spPr>
          <a:xfrm>
            <a:off x="2552700" y="136524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97A4956-4979-45AE-9474-C5B645651157}"/>
              </a:ext>
            </a:extLst>
          </p:cNvPr>
          <p:cNvSpPr/>
          <p:nvPr/>
        </p:nvSpPr>
        <p:spPr>
          <a:xfrm>
            <a:off x="1981200" y="165735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6EB0616-9B2A-4A10-8F2D-4BEFBD4F684C}"/>
              </a:ext>
            </a:extLst>
          </p:cNvPr>
          <p:cNvSpPr/>
          <p:nvPr/>
        </p:nvSpPr>
        <p:spPr>
          <a:xfrm>
            <a:off x="226695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02325C2-3A7E-456B-8468-F8B9D65CC736}"/>
              </a:ext>
            </a:extLst>
          </p:cNvPr>
          <p:cNvSpPr/>
          <p:nvPr/>
        </p:nvSpPr>
        <p:spPr>
          <a:xfrm>
            <a:off x="2552700" y="165734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E669C06-EDDE-41EC-86A4-160D9687F57B}"/>
              </a:ext>
            </a:extLst>
          </p:cNvPr>
          <p:cNvSpPr/>
          <p:nvPr/>
        </p:nvSpPr>
        <p:spPr>
          <a:xfrm>
            <a:off x="1981200" y="1955800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8526783-4799-4379-BDAE-41FECA64A27E}"/>
              </a:ext>
            </a:extLst>
          </p:cNvPr>
          <p:cNvSpPr/>
          <p:nvPr/>
        </p:nvSpPr>
        <p:spPr>
          <a:xfrm>
            <a:off x="226695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A3A6F80-7C9D-4DDC-B3B4-5B0C72F50DCA}"/>
              </a:ext>
            </a:extLst>
          </p:cNvPr>
          <p:cNvSpPr/>
          <p:nvPr/>
        </p:nvSpPr>
        <p:spPr>
          <a:xfrm>
            <a:off x="2552700" y="1955799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5657CEF-5EE2-41EB-A3D5-68041DFD96C8}"/>
              </a:ext>
            </a:extLst>
          </p:cNvPr>
          <p:cNvSpPr/>
          <p:nvPr/>
        </p:nvSpPr>
        <p:spPr>
          <a:xfrm>
            <a:off x="1981200" y="22479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A23F8BC-D672-4CE9-B77C-3CB4766C96D8}"/>
              </a:ext>
            </a:extLst>
          </p:cNvPr>
          <p:cNvSpPr/>
          <p:nvPr/>
        </p:nvSpPr>
        <p:spPr>
          <a:xfrm>
            <a:off x="226695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DBD0297-22B0-4925-8084-A9129C4E3034}"/>
              </a:ext>
            </a:extLst>
          </p:cNvPr>
          <p:cNvSpPr/>
          <p:nvPr/>
        </p:nvSpPr>
        <p:spPr>
          <a:xfrm>
            <a:off x="2552700" y="2247906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2EFC568-0053-47C3-8876-31F2DB10E784}"/>
              </a:ext>
            </a:extLst>
          </p:cNvPr>
          <p:cNvSpPr/>
          <p:nvPr/>
        </p:nvSpPr>
        <p:spPr>
          <a:xfrm>
            <a:off x="1981200" y="254000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27D2C62-9BFA-43E8-9F64-0820FB5FA9C2}"/>
              </a:ext>
            </a:extLst>
          </p:cNvPr>
          <p:cNvSpPr/>
          <p:nvPr/>
        </p:nvSpPr>
        <p:spPr>
          <a:xfrm>
            <a:off x="226695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87F5E3-DBB6-4284-B5A9-4D0DB7BE96F6}"/>
              </a:ext>
            </a:extLst>
          </p:cNvPr>
          <p:cNvSpPr/>
          <p:nvPr/>
        </p:nvSpPr>
        <p:spPr>
          <a:xfrm>
            <a:off x="2552700" y="254000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E2CD38F-F850-412D-BF19-D917AEBD1BBF}"/>
              </a:ext>
            </a:extLst>
          </p:cNvPr>
          <p:cNvSpPr/>
          <p:nvPr/>
        </p:nvSpPr>
        <p:spPr>
          <a:xfrm>
            <a:off x="1981200" y="2838458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32B95E1A-8689-4D40-B146-0026B3FADEDD}"/>
              </a:ext>
            </a:extLst>
          </p:cNvPr>
          <p:cNvSpPr/>
          <p:nvPr/>
        </p:nvSpPr>
        <p:spPr>
          <a:xfrm>
            <a:off x="226695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B39370E-34B4-4BB7-80F7-5030724957A0}"/>
              </a:ext>
            </a:extLst>
          </p:cNvPr>
          <p:cNvSpPr/>
          <p:nvPr/>
        </p:nvSpPr>
        <p:spPr>
          <a:xfrm>
            <a:off x="2552700" y="2838457"/>
            <a:ext cx="285750" cy="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272CCD4A-EB1A-4AA8-BE9C-4DE53E86618D}"/>
              </a:ext>
            </a:extLst>
          </p:cNvPr>
          <p:cNvSpPr/>
          <p:nvPr/>
        </p:nvSpPr>
        <p:spPr>
          <a:xfrm>
            <a:off x="2505075" y="1600200"/>
            <a:ext cx="95250" cy="1079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0ECD856-D16D-457B-9A1E-8FB7067C0F46}"/>
              </a:ext>
            </a:extLst>
          </p:cNvPr>
          <p:cNvSpPr txBox="1"/>
          <p:nvPr/>
        </p:nvSpPr>
        <p:spPr>
          <a:xfrm>
            <a:off x="357836" y="3832328"/>
            <a:ext cx="105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Goal node</a:t>
            </a:r>
            <a:endParaRPr lang="zh-CN" altLang="en-US" sz="1600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914EF3A0-3BB6-4D7C-B271-7F5A67ED71EF}"/>
              </a:ext>
            </a:extLst>
          </p:cNvPr>
          <p:cNvSpPr/>
          <p:nvPr/>
        </p:nvSpPr>
        <p:spPr>
          <a:xfrm>
            <a:off x="216839" y="3947630"/>
            <a:ext cx="95250" cy="10795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5E4556B-8363-410B-899C-9162857DAEBF}"/>
              </a:ext>
            </a:extLst>
          </p:cNvPr>
          <p:cNvSpPr txBox="1"/>
          <p:nvPr/>
        </p:nvSpPr>
        <p:spPr>
          <a:xfrm>
            <a:off x="3139494" y="3184465"/>
            <a:ext cx="5248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8 neighboring node and the cost can be calculated as follows!</a:t>
            </a:r>
            <a:endParaRPr lang="zh-CN" altLang="en-US" sz="1600" dirty="0"/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4AA0F57E-C743-4F2E-B304-E6C6E51D8A6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1169246" y="2255048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2F1CE11-F617-4DCE-8950-6F4B770DA440}"/>
              </a:ext>
            </a:extLst>
          </p:cNvPr>
          <p:cNvCxnSpPr>
            <a:cxnSpLocks/>
          </p:cNvCxnSpPr>
          <p:nvPr/>
        </p:nvCxnSpPr>
        <p:spPr>
          <a:xfrm flipV="1">
            <a:off x="1153195" y="1960926"/>
            <a:ext cx="261890" cy="2602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757D4AC3-F72A-44C2-BCA0-4D78FF049EEF}"/>
              </a:ext>
            </a:extLst>
          </p:cNvPr>
          <p:cNvCxnSpPr>
            <a:cxnSpLocks/>
          </p:cNvCxnSpPr>
          <p:nvPr/>
        </p:nvCxnSpPr>
        <p:spPr>
          <a:xfrm flipV="1">
            <a:off x="1119519" y="1960277"/>
            <a:ext cx="7022" cy="2451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6D64CB33-4049-437F-8C25-2CFB4822C195}"/>
              </a:ext>
            </a:extLst>
          </p:cNvPr>
          <p:cNvCxnSpPr>
            <a:cxnSpLocks/>
          </p:cNvCxnSpPr>
          <p:nvPr/>
        </p:nvCxnSpPr>
        <p:spPr>
          <a:xfrm flipH="1">
            <a:off x="833769" y="2259382"/>
            <a:ext cx="23812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27F43CE8-C85F-4A9A-B0A4-06F899BB0A67}"/>
              </a:ext>
            </a:extLst>
          </p:cNvPr>
          <p:cNvCxnSpPr>
            <a:cxnSpLocks/>
          </p:cNvCxnSpPr>
          <p:nvPr/>
        </p:nvCxnSpPr>
        <p:spPr>
          <a:xfrm>
            <a:off x="1119519" y="2313357"/>
            <a:ext cx="0" cy="2825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BC605D3A-F8E6-43EA-BFE0-91FDAB3DF919}"/>
              </a:ext>
            </a:extLst>
          </p:cNvPr>
          <p:cNvCxnSpPr>
            <a:cxnSpLocks/>
          </p:cNvCxnSpPr>
          <p:nvPr/>
        </p:nvCxnSpPr>
        <p:spPr>
          <a:xfrm>
            <a:off x="1153195" y="2297548"/>
            <a:ext cx="241985" cy="2595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084EDDA3-5411-4DEE-9384-8947C77C455B}"/>
              </a:ext>
            </a:extLst>
          </p:cNvPr>
          <p:cNvCxnSpPr>
            <a:cxnSpLocks/>
          </p:cNvCxnSpPr>
          <p:nvPr/>
        </p:nvCxnSpPr>
        <p:spPr>
          <a:xfrm flipH="1" flipV="1">
            <a:off x="823953" y="1965014"/>
            <a:ext cx="261890" cy="2562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66EDDEB-0CBA-4A52-8DFA-EEBD7F213A2D}"/>
              </a:ext>
            </a:extLst>
          </p:cNvPr>
          <p:cNvCxnSpPr>
            <a:cxnSpLocks/>
          </p:cNvCxnSpPr>
          <p:nvPr/>
        </p:nvCxnSpPr>
        <p:spPr>
          <a:xfrm flipH="1">
            <a:off x="823680" y="2297548"/>
            <a:ext cx="262163" cy="265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/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Definition of cost</a:t>
                </a:r>
                <a:r>
                  <a:rPr lang="zh-CN" altLang="zh-CN" sz="1600" dirty="0">
                    <a:solidFill>
                      <a:srgbClr val="292929"/>
                    </a:solidFill>
                    <a:latin typeface="medium-content-serif-font"/>
                  </a:rPr>
                  <a:t>: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dirty="0"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exact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of the path from the </a:t>
                </a:r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starting node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— this represents the heuristic </a:t>
                </a:r>
                <a:r>
                  <a:rPr lang="en-US" altLang="zh-CN" sz="1600" b="1" i="1" dirty="0">
                    <a:solidFill>
                      <a:srgbClr val="292929"/>
                    </a:solidFill>
                    <a:latin typeface="medium-content-serif-font"/>
                  </a:rPr>
                  <a:t>estimated cost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from node </a:t>
                </a:r>
                <a:r>
                  <a:rPr lang="zh-CN" altLang="zh-CN" sz="1600" dirty="0"/>
                  <a:t>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 to the goal node.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600" b="1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b="1" dirty="0">
                    <a:solidFill>
                      <a:srgbClr val="292929"/>
                    </a:solidFill>
                    <a:latin typeface="medium-content-serif-font"/>
                  </a:rPr>
                  <a:t> </a:t>
                </a:r>
                <a:r>
                  <a:rPr lang="en-US" altLang="zh-CN" sz="1600" dirty="0">
                    <a:solidFill>
                      <a:srgbClr val="292929"/>
                    </a:solidFill>
                    <a:latin typeface="medium-content-serif-font"/>
                  </a:rPr>
                  <a:t>—cost of the neighboring node </a:t>
                </a:r>
                <a14:m>
                  <m:oMath xmlns:m="http://schemas.openxmlformats.org/officeDocument/2006/math"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zh-CN" sz="16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 dirty="0">
                  <a:solidFill>
                    <a:srgbClr val="292929"/>
                  </a:solidFill>
                  <a:latin typeface="medium-content-serif-font"/>
                </a:endParaRPr>
              </a:p>
            </p:txBody>
          </p:sp>
        </mc:Choice>
        <mc:Fallback xmlns=""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88327342-3A41-4B07-B72C-A1318F797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494" y="999529"/>
                <a:ext cx="5642556" cy="1815882"/>
              </a:xfrm>
              <a:prstGeom prst="rect">
                <a:avLst/>
              </a:prstGeom>
              <a:blipFill>
                <a:blip r:embed="rId2"/>
                <a:stretch>
                  <a:fillRect l="-540" t="-1007" b="-3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DDAC0D84-A07B-443F-9722-6368064043C6}"/>
              </a:ext>
            </a:extLst>
          </p:cNvPr>
          <p:cNvSpPr txBox="1"/>
          <p:nvPr/>
        </p:nvSpPr>
        <p:spPr>
          <a:xfrm>
            <a:off x="3139494" y="3944071"/>
            <a:ext cx="44586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Search from the </a:t>
            </a:r>
            <a:r>
              <a:rPr lang="en-US" altLang="zh-CN" sz="1600" dirty="0" err="1"/>
              <a:t>neighbouring</a:t>
            </a:r>
            <a:r>
              <a:rPr lang="en-US" altLang="zh-CN" sz="1600" dirty="0"/>
              <a:t> node with smallest cost until reaching the goal!</a:t>
            </a:r>
            <a:endParaRPr lang="zh-CN" altLang="zh-CN" sz="1600" dirty="0">
              <a:latin typeface="medium-content-serif-font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1CC02DA8-BA66-49C2-92FF-256DB944E9E6}"/>
              </a:ext>
            </a:extLst>
          </p:cNvPr>
          <p:cNvCxnSpPr>
            <a:cxnSpLocks/>
            <a:stCxn id="41" idx="7"/>
          </p:cNvCxnSpPr>
          <p:nvPr/>
        </p:nvCxnSpPr>
        <p:spPr>
          <a:xfrm flipV="1">
            <a:off x="1155297" y="1676119"/>
            <a:ext cx="1096359" cy="540763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60EE192B-DBE4-4963-A366-0E8064946576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2244137" y="1654175"/>
            <a:ext cx="260938" cy="0"/>
          </a:xfrm>
          <a:prstGeom prst="straightConnector1">
            <a:avLst/>
          </a:prstGeom>
          <a:ln w="28575">
            <a:solidFill>
              <a:srgbClr val="FF00F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E72620E-E781-4AB0-8AEB-28F0F4B575CD}"/>
              </a:ext>
            </a:extLst>
          </p:cNvPr>
          <p:cNvSpPr txBox="1"/>
          <p:nvPr/>
        </p:nvSpPr>
        <p:spPr>
          <a:xfrm>
            <a:off x="1051640" y="1328322"/>
            <a:ext cx="1770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FF"/>
                </a:solidFill>
              </a:rPr>
              <a:t>Shortest Trajectory</a:t>
            </a:r>
            <a:endParaRPr lang="zh-CN" altLang="en-US" sz="1400" dirty="0">
              <a:solidFill>
                <a:srgbClr val="FF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494CD14-88BA-4AE1-847D-E709B1DCCB28}"/>
                  </a:ext>
                </a:extLst>
              </p:cNvPr>
              <p:cNvSpPr txBox="1"/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0494CD14-88BA-4AE1-847D-E709B1DCC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85" y="3110573"/>
                <a:ext cx="30816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D0D82B19-19FF-4AFC-93CB-EBFF94334C9D}"/>
              </a:ext>
            </a:extLst>
          </p:cNvPr>
          <p:cNvCxnSpPr>
            <a:cxnSpLocks/>
          </p:cNvCxnSpPr>
          <p:nvPr/>
        </p:nvCxnSpPr>
        <p:spPr>
          <a:xfrm>
            <a:off x="2545678" y="3130558"/>
            <a:ext cx="44052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4C7220A9-072A-4BD1-812C-8322721ECAB9}"/>
              </a:ext>
            </a:extLst>
          </p:cNvPr>
          <p:cNvCxnSpPr>
            <a:cxnSpLocks/>
          </p:cNvCxnSpPr>
          <p:nvPr/>
        </p:nvCxnSpPr>
        <p:spPr>
          <a:xfrm flipV="1">
            <a:off x="271280" y="1250942"/>
            <a:ext cx="0" cy="349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E262B42-AFE5-4664-8607-CD02C1927F26}"/>
                  </a:ext>
                </a:extLst>
              </p:cNvPr>
              <p:cNvSpPr txBox="1"/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BE262B42-AFE5-4664-8607-CD02C192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4" y="1212083"/>
                <a:ext cx="308164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8140387-F083-4F9D-AE26-94B02FF8BA43}"/>
                  </a:ext>
                </a:extLst>
              </p:cNvPr>
              <p:cNvSpPr txBox="1"/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zh-CN" sz="16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8140387-F083-4F9D-AE26-94B02FF8B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487" y="3114011"/>
                <a:ext cx="604954" cy="338554"/>
              </a:xfrm>
              <a:prstGeom prst="rect">
                <a:avLst/>
              </a:prstGeom>
              <a:blipFill>
                <a:blip r:embed="rId5"/>
                <a:stretch>
                  <a:fillRect l="-1010" r="-303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58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theme/theme1.xml><?xml version="1.0" encoding="utf-8"?>
<a:theme xmlns:a="http://schemas.openxmlformats.org/drawingml/2006/main" name="PolyU PowerPoint Template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U PowerPoint Template.potx" id="{E764C88A-3F4D-4507-BBB9-91228AAE1803}" vid="{F59133E1-B675-43DD-959C-EDA83C074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PolyU PowerPoint Template.potx</Template>
  <TotalTime>15816</TotalTime>
  <Words>2257</Words>
  <Application>Microsoft Office PowerPoint</Application>
  <PresentationFormat>On-screen Show (16:9)</PresentationFormat>
  <Paragraphs>309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等线</vt:lpstr>
      <vt:lpstr>medium-content-serif-font</vt:lpstr>
      <vt:lpstr>新細明體</vt:lpstr>
      <vt:lpstr>宋体</vt:lpstr>
      <vt:lpstr>Arial</vt:lpstr>
      <vt:lpstr>Calibri</vt:lpstr>
      <vt:lpstr>Cambria Math</vt:lpstr>
      <vt:lpstr>Times New Roman</vt:lpstr>
      <vt:lpstr>PolyU PowerPoint Template</vt:lpstr>
      <vt:lpstr>ENG1003 Freshman Seminar for Engineering AAE Design of Path Planning Algorithm for Aircraft Operation  Week 4: Path Planning Algorithm and Python Robotics</vt:lpstr>
      <vt:lpstr>A* Path Planning Algorithm</vt:lpstr>
      <vt:lpstr>Definition of Path Planning</vt:lpstr>
      <vt:lpstr>Path Planning using A Star Method</vt:lpstr>
      <vt:lpstr>Path Planning using A Star Method</vt:lpstr>
      <vt:lpstr>Path Planning using A Star Method</vt:lpstr>
      <vt:lpstr>Path Planning using A Star Method</vt:lpstr>
      <vt:lpstr>Path Planning using A Star Method</vt:lpstr>
      <vt:lpstr>Calculate the cost of node</vt:lpstr>
      <vt:lpstr>A star method example</vt:lpstr>
      <vt:lpstr>Code: set up start and goal node</vt:lpstr>
      <vt:lpstr>Code: set up obstacle</vt:lpstr>
      <vt:lpstr>Code: neighboring node search</vt:lpstr>
      <vt:lpstr>Code: cost calculation</vt:lpstr>
      <vt:lpstr>Code: calculation of final path</vt:lpstr>
      <vt:lpstr>Additional Cost.</vt:lpstr>
      <vt:lpstr>Flight planning considering trip cost</vt:lpstr>
      <vt:lpstr>Flight planning considering trip cost</vt:lpstr>
      <vt:lpstr>How we choose the routes ?</vt:lpstr>
      <vt:lpstr>Example route planning</vt:lpstr>
      <vt:lpstr>Example route planning</vt:lpstr>
      <vt:lpstr>Design your route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HSU, LT [AAE]</cp:lastModifiedBy>
  <cp:revision>1864</cp:revision>
  <cp:lastPrinted>2015-04-08T03:06:59Z</cp:lastPrinted>
  <dcterms:created xsi:type="dcterms:W3CDTF">2015-04-02T03:17:25Z</dcterms:created>
  <dcterms:modified xsi:type="dcterms:W3CDTF">2021-08-31T06:40:37Z</dcterms:modified>
</cp:coreProperties>
</file>